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5.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6.xml" ContentType="application/vnd.openxmlformats-officedocument.presentationml.notesSlide+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7" r:id="rId2"/>
    <p:sldMasterId id="2147483660" r:id="rId3"/>
  </p:sldMasterIdLst>
  <p:notesMasterIdLst>
    <p:notesMasterId r:id="rId58"/>
  </p:notesMasterIdLst>
  <p:sldIdLst>
    <p:sldId id="256" r:id="rId4"/>
    <p:sldId id="628" r:id="rId5"/>
    <p:sldId id="1129" r:id="rId6"/>
    <p:sldId id="1056" r:id="rId7"/>
    <p:sldId id="626" r:id="rId8"/>
    <p:sldId id="641" r:id="rId9"/>
    <p:sldId id="1118" r:id="rId10"/>
    <p:sldId id="1137" r:id="rId11"/>
    <p:sldId id="629" r:id="rId12"/>
    <p:sldId id="1138" r:id="rId13"/>
    <p:sldId id="1114" r:id="rId14"/>
    <p:sldId id="1115" r:id="rId15"/>
    <p:sldId id="1071" r:id="rId16"/>
    <p:sldId id="1119" r:id="rId17"/>
    <p:sldId id="1120" r:id="rId18"/>
    <p:sldId id="1121" r:id="rId19"/>
    <p:sldId id="1122" r:id="rId20"/>
    <p:sldId id="1123" r:id="rId21"/>
    <p:sldId id="1124" r:id="rId22"/>
    <p:sldId id="1139" r:id="rId23"/>
    <p:sldId id="1125" r:id="rId24"/>
    <p:sldId id="1132" r:id="rId25"/>
    <p:sldId id="1133" r:id="rId26"/>
    <p:sldId id="1134" r:id="rId27"/>
    <p:sldId id="1135" r:id="rId28"/>
    <p:sldId id="1136" r:id="rId29"/>
    <p:sldId id="1140" r:id="rId30"/>
    <p:sldId id="1145" r:id="rId31"/>
    <p:sldId id="1148" r:id="rId32"/>
    <p:sldId id="1149" r:id="rId33"/>
    <p:sldId id="1150" r:id="rId34"/>
    <p:sldId id="1128" r:id="rId35"/>
    <p:sldId id="1142" r:id="rId36"/>
    <p:sldId id="1147" r:id="rId37"/>
    <p:sldId id="1152" r:id="rId38"/>
    <p:sldId id="1151" r:id="rId39"/>
    <p:sldId id="1143" r:id="rId40"/>
    <p:sldId id="1144" r:id="rId41"/>
    <p:sldId id="1113" r:id="rId42"/>
    <p:sldId id="482" r:id="rId43"/>
    <p:sldId id="1131" r:id="rId44"/>
    <p:sldId id="631" r:id="rId45"/>
    <p:sldId id="632" r:id="rId46"/>
    <p:sldId id="633" r:id="rId47"/>
    <p:sldId id="1053" r:id="rId48"/>
    <p:sldId id="642" r:id="rId49"/>
    <p:sldId id="643" r:id="rId50"/>
    <p:sldId id="630" r:id="rId51"/>
    <p:sldId id="644" r:id="rId52"/>
    <p:sldId id="646" r:id="rId53"/>
    <p:sldId id="647" r:id="rId54"/>
    <p:sldId id="648" r:id="rId55"/>
    <p:sldId id="649" r:id="rId56"/>
    <p:sldId id="650" r:id="rId57"/>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2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76" d="100"/>
          <a:sy n="76" d="100"/>
        </p:scale>
        <p:origin x="102" y="114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19:51:05.03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75,'144'-1,"154"3,-180 7,73 2,-144-13,73-13,-60 10,-1 1,79 7,-28-1,-62-2,-3 1,0-2,72-10,-62 4,1 2,105 6,-61 1,50 1,163-5,-246-8,13 0,-57 9,0-2,-1 0,27-8,19-4,-48 12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22:35.77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60,'786'15,"-682"-11,119 11,-124-8,138-7,-99-3,-117 3,65 0,153-18,-90-2,289 0,-418 19,0-1,0 0,35-11,-31 7,-1 1,36-3,237 6,-190 3,-63-1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22:35.77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94,'1240'24,"-1076"-18,188 18,-195-13,217-11,-157-5,-183 5,101 0,242-28,-141-4,455 1,-660 29,1-1,-1 0,56-18,-49 12,-2 1,58-5,373 10,-300 5,-99-2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25:56.78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0 126,'74'18,"-6"-9,-16-3,60 1,-55-7,-26 1,1-1,0-2,53-9,-61 4,-1 0,0-2,0-1,-1 0,0-2,25-17,70-33,-104 55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42:37.78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19,'724'-18,"1778"18,-2483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1:10:35.73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1 534,'206'-10,"12"1,235 24,33-9,-282-8,-106-8,-9 1,-46 4,-1-1,0-1,71-25,-42 12,-70 20,0 0,-1 0,1 0,-1 0,1 0,0-1,-1 1,1 0,-1 0,1-1,0 1,-1 0,1-1,-1 1,1 0,-1-1,1 1,-1-1,1 1,-1-1,0 1,1-1,-1 1,0-1,1 1,-1-1,0 0,0 1,0-1,1 1,-1-1,0 0,0 0,-14-21,-44-21,45 34,-7-7,16 12,-1 0,-1 0,1 0,0 1,-1-1,0 1,1 1,-1-1,0 1,-7-2,-547-76,454 68,3 6,-126 6,79 3,-93 7,15 0,198-7,1 1,-29 8,62-12,61 1,0-3,-1-3,83-17,109-24,-191 35,84-8,64-11,-114 12,115-4,-89 3,-5-1,-27 3,-70 12,1 0,31-2,-47 7,1 0,-1 0,1 1,-1 0,0 1,1 0,-1 0,0 1,0 0,11 5,-18-7,0 0,0 0,0 0,0 0,-1 0,1 1,0-1,0 0,-1 0,1 1,-1-1,1 0,-1 1,1-1,-1 0,0 1,0-1,0 0,0 1,0-1,0 1,0-1,0 0,0 1,-1-1,1 1,0-1,-2 2,2 0,-1 0,1 0,-1 0,1 0,0 0,0 0,0 0,1 0,0 3,10 20,0-1,22 33,-20-38,-2 1,0 1,12 34,-23-47,0-1,-1 1,0-1,0 0,-1 1,0-1,-1 0,0 0,-5 10,3-7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19:51:05.03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75,'144'-1,"154"3,-180 7,73 2,-144-13,73-13,-60 10,-1 1,79 7,-28-1,-62-2,-3 1,0-2,72-10,-62 4,1 2,105 6,-61 1,50 1,163-5,-246-8,13 0,-57 9,0-2,-1 0,27-8,19-4,-48 12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19:51:08.0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1 159,'0'-2,"2"1,-1-1,-1-1,2 1,0 1,-1-1,1 0,-1 1,1-1,0 0,-1 1,1-1,0 0,-1 2,3-1,-3-1,1 2,0-2,1 2,2-1,57-20,-52 19,91-19,3 3,-1 6,167 1,-175 7,1220-2,-738 9,-397-19,-19-1,585 14,-381 6,-335-3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42:37.78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19,'724'-18,"1778"18,-2483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3:26:50.07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1,'1723'0,"-1682"2,1 2,67 16,8 2,-21-10,64 10,221 2,-344-23,66 11,-64-5,53 0,157-21,-48 0,530 12,-381 4,-323-2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42:37.78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19,'724'-18,"1778"18,-2483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19:51:08.0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97,'0'-1,"1"0,0 0,-1-1,1 1,0 0,0 0,0 0,0 0,0 0,0 0,0 0,0 0,0 0,0 1,1-1,-1 0,0 1,0-1,1 1,1-1,35-12,-32 12,56-12,1 2,0 4,102 0,-107 5,744-2,-450 6,-242-12,-12 0,357 8,-232 4,-205-2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3:31:23.83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15,'0'1,"1"0,-1 0,1 0,-1 0,1 0,0 0,-1 0,1 0,0 0,0-1,0 1,0 0,0 0,0-1,0 1,0-1,0 1,0-1,0 1,0-1,0 1,0-1,0 0,1 0,0 0,37 6,-33-5,27 2,0 0,0-3,1 0,48-9,95-4,-18 2,-42 2,178 7,-136 4,279-2,-425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3:33: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2,'32'1,"-1"2,37 8,-35-6,159 19,-69-7,201 3,468-21,-767 0,0-2,31-6,-29 3,45-2,-34 5,45-9,-18 2,9-2,39-4,-91 15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3:34:07.85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0,'552'26,"-474"-21,165 17,212 6,537-29,-951-1,48-8,16-1,590 6,-383 7,-281-3,1-1,55-12,-64 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3:34:10.53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5:16:48.8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1,'980'0,"-941"1,62 12,-15-1,-24-6,268 15,487-6,-292-5,-451-10,-49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5:17:04.5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31,'9'1,"-1"0,0 0,0 1,14 5,27 5,373-7,-225-8,-39 5,169-4,-297-2,0-1,47-13,-49 10,0 1,54-5,374 10,-223 5,-57-5,198 4,-83 25,-178-16,132 5,-39-18,248 4,-384 5,-51-4,0 0,0-2,0-1,0 0,23-4,35-16,-55 13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5:16:48.8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1,'980'0,"-941"1,62 12,-15-1,-24-6,268 15,487-6,-292-5,-451-10,-49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5:17:04.5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31,'9'1,"-1"0,0 0,0 1,14 5,27 5,373-7,-225-8,-39 5,169-4,-297-2,0-1,47-13,-49 10,0 1,54-5,374 10,-223 5,-57-5,198 4,-83 25,-178-16,132 5,-39-18,248 4,-384 5,-51-4,0 0,0-2,0-1,0 0,23-4,35-16,-55 13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5:16:48.8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1,'980'0,"-941"1,62 12,-15-1,-24-6,268 15,487-6,-292-5,-451-10,-49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0T00:09:10.274"/>
    </inkml:context>
    <inkml:brush xml:id="br0">
      <inkml:brushProperty name="width" value="0.1" units="cm"/>
      <inkml:brushProperty name="height" value="0.6" units="cm"/>
      <inkml:brushProperty name="ignorePressure" value="1"/>
      <inkml:brushProperty name="inkEffects" value="pencil"/>
    </inkml:brush>
  </inkml:definitions>
  <inkml:trace contextRef="#ctx0" brushRef="#br0">0 1363,'4'0,"18"-3,24-9,31-6,27-2,29 1,8 1,5-8,-8 2,-11 0,-15 2,-24 3,-23-1,-20 3,-9 0,-9 3,-4 1,4-1,4-5,8-3,4-2,9 1,2-4,3 0,6 1,-1 1,0-2,-8 4,-9 2,-9 4,-10 2,-3 0,-2 3,-4-5,-2 2,8-1,2 3,2 0,-1 2,2 3,0 3,-5-1,-3 0,-1-6,3-4,2-3,-1-2,-3-4,-2 1,3 3,1 3,1 6,-3 1,-3 3,4 2,2 2,0-1,-1 0,4-6,1-5,-1 0,-5 0,-3-2,4 3,-4-3,1 2,-5-1,0 3,1 4,4 0,4 2,0 2,-4-2,-11 2,-11 0,-8 3,-14 0,-8-5,-10-2,-5 2,3 1,2-1,4 0,6 2,22 2,17 5,21 3,20 3,10 5,4 0,7-2,-4 0,-11 0,-10-3,-5-3,-7-1,-7 6,-8 4,-11 0,-5 2,-8 2,-4 4,-5 3,-6 1,-3-1,0-4,1 1,-3-3,0-4,1-5,6-7,2-4,-2-5,-1-2,3-2,1 0,4-5,0 1,4-1,-5-5,1-6,2-5,1-8,-3 0,3-1,-2 0,2 3,-4 1,1 0,2 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17:02.64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83,'44'0,"-14"1,0-1,0-2,54-9,-3-5,-1 3,2 3,127 3,-196 7,0-1,-1 0,1-1,0 0,0-1,15-6,-13 2</inkml:trace>
</inkml:ink>
</file>

<file path=ppt/ink/ink30.xml><?xml version="1.0" encoding="utf-8"?>
<inkml:ink xmlns:inkml="http://www.w3.org/2003/InkML">
  <inkml:definitions>
    <inkml:context xml:id="ctx0">
      <inkml:inkSource xml:id="inkSrc0">
        <inkml:traceFormat>
          <inkml:channel name="X" type="integer" max="30935" units="cm"/>
          <inkml:channel name="Y" type="integer" max="17401" units="cm"/>
          <inkml:channel name="F" type="integer" max="4095" units="dev"/>
          <inkml:channel name="T" type="integer" max="2.14748E9" units="dev"/>
        </inkml:traceFormat>
        <inkml:channelProperties>
          <inkml:channelProperty channel="X" name="resolution" value="1000.16168" units="1/cm"/>
          <inkml:channelProperty channel="Y" name="resolution" value="1000.0575" units="1/cm"/>
          <inkml:channelProperty channel="F" name="resolution" value="0" units="1/dev"/>
          <inkml:channelProperty channel="T" name="resolution" value="1" units="1/dev"/>
        </inkml:channelProperties>
      </inkml:inkSource>
      <inkml:timestamp xml:id="ts0" timeString="2021-07-19T22:15:51.652"/>
    </inkml:context>
    <inkml:brush xml:id="br0">
      <inkml:brushProperty name="width" value="0.05292" units="cm"/>
      <inkml:brushProperty name="height" value="0.05292" units="cm"/>
      <inkml:brushProperty name="color" value="#FF0000"/>
    </inkml:brush>
  </inkml:definitions>
  <inkml:trace contextRef="#ctx0" brushRef="#br0">20370 6343 1509 0,'-9'-22'-18'15,"7"13"-3"-15,-1 11 34 16,-3 11 12-16,1 23 25 16,-14 0 7-16,0 10-3 15,6 11-6-15,-6 7-19 0,4 9-7 16,7 27-11-16,0 9-10 15,5 21-1-15,4 11 1 16,1 16-1-16,4 7 2 16,-3-5 0-16,-2-3-2 15,-1-30 0-15,-4-29-3 16,-3-46 2-16,3-18-22 16,-2-31-75-16,5-8-42 15,9-24 74-15</inkml:trace>
  <inkml:trace contextRef="#ctx0" brushRef="#br0" timeOffset="1">20895 6551 840 0,'18'-13'309'15,"-10"3"-257"-15,-8 21-17 16,-8 7 14-16,-21 14 18 15,2 17 9-15,-16 6 2 16,1 11-17-16,0 4-32 16,-10-3-11-16,-1 8-18 15,-3 0-3-15,-3-3-6 0,6-7-3 16,12-18 10-16,2-14 1 16,16-20 10-16,6-9 4 15,10-13-5-15,7-3-4 16,15 2-6-16,1 0-2 15,-1 10 4-15,9 7 8 16,-7 17 4-16,3 14 0 16,8 24-2-16,-7 5-6 0,3 13-7 15,6-5 3-15,0-14-7 16,3-8 4-16,-3-42 3 31,-15-5 4-31,-1 1 17 0,37 5-2 0,12-12-14 16,-1-4-28-16,-29 4-89 15,3 2 72-15</inkml:trace>
  <inkml:trace contextRef="#ctx0" brushRef="#br0" timeOffset="2">21368 7941 1017 0,'3'-23'443'0,"5"-24"-140"16,6-16-314-16,9-26-32 16,6-11-1-16,-7-18 3 15,12 3 11-15,-12-26 27 16,-4 1 2-16,2 8-1 16,-13-1 0-16,7 39 16 15,-3 19 13-15,0 37 22 16,-1 16 4-16,1 29-11 15,-1 15-13-15,1 35-19 16,-1 17-6-16,-1 37-7 16,4 23-6-16,-6 5-8 15,3 0-3-15,3-12 10 16,-5-21 2-16,6-31 19 16,15-10 8-16,-15-38 26 0,3-13 22 15,6-19 13-15,-10-18 3 16,21-18-30-16,2-7-18 15,7-7-32-15,-8-5-6 16,-1 7-5-16,-3-1 2 16,-4-1 3-16,9 2 1 15,2-12 3-15,1-7-2 0,-4-12-4 16,-4-6-6-16,-8-2-17 16,-7-9-8-16,-9-9-25 15,-7 1-10-15,0 19-4 16,0 18 5-16,-1 30 30 15,3 19 10-15,-2 23-32 16,4 15-32-16,7 33 55 16</inkml:trace>
  <inkml:trace contextRef="#ctx0" brushRef="#br0" timeOffset="3">22588 7992 850 0,'6'24'346'0,"13"-48"-167"16,3-4-133-16,2-22 3 15,-2-8-1-15,-6-22-12 16,-2-16-4-16,-3-21-16 15,-7-13-6-15,-4-21-11 16,-2 1 1-16,-3 19 8 16,-1 14 3-16,3 47 24 15,1 20 12-15,2 34 1 16,4 16-2-16,5 28-23 16,2 17-15-16,7 27-11 15,5 13-7-15,3 6-6 0,8 7-7 16,-2-13-7-16,-1-7 3 15,1-10 9-15,-2-7 9 16,0-1 31-16,2-5 13 16,-6-11 19-16,-7-10 0 15,3-11-3-15,1 0-9 16,0-5-5-16,8-3-2 16,-1-7 2-16,-1-7 2 15,7-19-10-15,-4-20 0 0,4-41-17 16,-1-20-4-16,-9-45-8 15,-4-12-13-15,-8-34-34 16,-2-5-26-16,-1 35-34 16,2 16 10-16,-4 76-4 15,-2 25-1-15,-11 38 77 16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0T00:09:31.244"/>
    </inkml:context>
    <inkml:brush xml:id="br0">
      <inkml:brushProperty name="width" value="0.1" units="cm"/>
      <inkml:brushProperty name="height" value="0.6" units="cm"/>
      <inkml:brushProperty name="ignorePressure" value="1"/>
      <inkml:brushProperty name="inkEffects" value="pencil"/>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0T00:09:34.468"/>
    </inkml:context>
    <inkml:brush xml:id="br0">
      <inkml:brushProperty name="width" value="0.1" units="cm"/>
      <inkml:brushProperty name="height" value="0.6" units="cm"/>
      <inkml:brushProperty name="ignorePressure" value="1"/>
      <inkml:brushProperty name="inkEffects" value="pencil"/>
    </inkml:brush>
  </inkml:definitions>
  <inkml:trace contextRef="#ctx0" brushRef="#br0">1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17:04.47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0,'33'2,"0"1,35 9,21 1,643 34,-709-47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17:06.34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16,'39'1,"52"-1,128-15,-205 14,0 1,0 0,0 1,0 0,14 5,42 2,45-8,-99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18:24.94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0,'7'1,"0"0,-1 1,1-1,-1 1,0 0,10 5,27 7,71 1,133 1,119-16,-145-3,351-12,-538 13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18:27.29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0,'499'20,"27"-1,-286-17,202-5,-266-11,-137 12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21:11.5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1,'1539'0,"-1509"0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21:15.6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1,'782'0,"-548"17,-55 0,-109-14,570 17,-445-10,-11 0,826-11,-846-19,-154 20,7 0,0-1,-1 0,19-4,-18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FBAFBA1F-CED4-45CC-89CC-38E0D3292786}" type="datetimeFigureOut">
              <a:rPr lang="en-US" smtClean="0"/>
              <a:t>22-Jul-21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1294E22B-EFD1-4E7A-8732-02E6B6518BA6}" type="slidenum">
              <a:rPr lang="en-US" smtClean="0"/>
              <a:t>‹#›</a:t>
            </a:fld>
            <a:endParaRPr lang="en-US"/>
          </a:p>
        </p:txBody>
      </p:sp>
    </p:spTree>
    <p:extLst>
      <p:ext uri="{BB962C8B-B14F-4D97-AF65-F5344CB8AC3E}">
        <p14:creationId xmlns:p14="http://schemas.microsoft.com/office/powerpoint/2010/main" val="2423167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9"/>
        <p:cNvGrpSpPr/>
        <p:nvPr/>
      </p:nvGrpSpPr>
      <p:grpSpPr>
        <a:xfrm>
          <a:off x="0" y="0"/>
          <a:ext cx="0" cy="0"/>
          <a:chOff x="0" y="0"/>
          <a:chExt cx="0" cy="0"/>
        </a:xfrm>
      </p:grpSpPr>
      <p:sp>
        <p:nvSpPr>
          <p:cNvPr id="2440" name="Google Shape;244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41" name="Google Shape;2441;p2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4</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991748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8</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2529639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10</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14487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20</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92635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27</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71116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33</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595773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37</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2723083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524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102393"/>
            <a:ext cx="8210266" cy="327511"/>
          </a:xfrm>
        </p:spPr>
        <p:txBody>
          <a:bodyPr anchor="t" anchorCtr="0">
            <a:normAutofit/>
          </a:bodyPr>
          <a:lstStyle>
            <a:lvl1pPr>
              <a:defRPr sz="1600" b="1">
                <a:solidFill>
                  <a:srgbClr val="FF0000"/>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sz="1000"/>
            </a:lvl1pPr>
          </a:lstStyle>
          <a:p>
            <a:fld id="{94EF284B-A536-4129-B3B0-B5ABA5FDC2D4}" type="datetime1">
              <a:rPr lang="en-US" smtClean="0"/>
              <a:pPr/>
              <a:t>22-Jul-21</a:t>
            </a:fld>
            <a:endParaRPr lang="en-US"/>
          </a:p>
        </p:txBody>
      </p:sp>
      <p:sp>
        <p:nvSpPr>
          <p:cNvPr id="5" name="Slide Number Placeholder 4"/>
          <p:cNvSpPr>
            <a:spLocks noGrp="1"/>
          </p:cNvSpPr>
          <p:nvPr>
            <p:ph type="sldNum" sz="quarter" idx="12"/>
          </p:nvPr>
        </p:nvSpPr>
        <p:spPr>
          <a:xfrm>
            <a:off x="7010400" y="4868094"/>
            <a:ext cx="2133600" cy="273844"/>
          </a:xfrm>
        </p:spPr>
        <p:txBody>
          <a:bodyPr/>
          <a:lstStyle>
            <a:lvl1pPr>
              <a:defRPr sz="1000">
                <a:solidFill>
                  <a:srgbClr val="FF0000"/>
                </a:solidFill>
              </a:defRPr>
            </a:lvl1pPr>
          </a:lstStyle>
          <a:p>
            <a:fld id="{EDA4E73C-7A94-44D4-A65F-F6EB5CEC5634}" type="slidenum">
              <a:rPr lang="en-US" smtClean="0"/>
              <a:pPr/>
              <a:t>‹#›</a:t>
            </a:fld>
            <a:endParaRPr lang="en-US"/>
          </a:p>
        </p:txBody>
      </p:sp>
    </p:spTree>
    <p:extLst>
      <p:ext uri="{BB962C8B-B14F-4D97-AF65-F5344CB8AC3E}">
        <p14:creationId xmlns:p14="http://schemas.microsoft.com/office/powerpoint/2010/main" val="2828905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86530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76592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65008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04401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8399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_center_white">
  <p:cSld name="Title Only_center_white">
    <p:spTree>
      <p:nvGrpSpPr>
        <p:cNvPr id="1" name="Shape 3357"/>
        <p:cNvGrpSpPr/>
        <p:nvPr/>
      </p:nvGrpSpPr>
      <p:grpSpPr>
        <a:xfrm>
          <a:off x="0" y="0"/>
          <a:ext cx="0" cy="0"/>
          <a:chOff x="0" y="0"/>
          <a:chExt cx="0" cy="0"/>
        </a:xfrm>
      </p:grpSpPr>
      <p:sp>
        <p:nvSpPr>
          <p:cNvPr id="3358" name="Google Shape;3358;p461"/>
          <p:cNvSpPr/>
          <p:nvPr/>
        </p:nvSpPr>
        <p:spPr>
          <a:xfrm>
            <a:off x="0" y="0"/>
            <a:ext cx="9144000" cy="4782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359" name="Google Shape;3359;p461"/>
          <p:cNvSpPr txBox="1">
            <a:spLocks noGrp="1"/>
          </p:cNvSpPr>
          <p:nvPr>
            <p:ph type="title"/>
          </p:nvPr>
        </p:nvSpPr>
        <p:spPr>
          <a:xfrm>
            <a:off x="457200" y="70903"/>
            <a:ext cx="8229600" cy="8574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accent1"/>
              </a:buClr>
              <a:buSzPts val="1400"/>
              <a:buFont typeface="Open Sans"/>
              <a:buNone/>
              <a:defRPr sz="4200" b="0" i="0" u="none" strike="noStrike" cap="none">
                <a:solidFill>
                  <a:schemeClr val="accent1"/>
                </a:solidFill>
                <a:latin typeface="Open Sans"/>
                <a:ea typeface="Open Sans"/>
                <a:cs typeface="Open Sans"/>
                <a:sym typeface="Open Sans"/>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3360" name="Google Shape;3360;p461"/>
          <p:cNvSpPr txBox="1">
            <a:spLocks noGrp="1"/>
          </p:cNvSpPr>
          <p:nvPr>
            <p:ph type="sldNum" idx="12"/>
          </p:nvPr>
        </p:nvSpPr>
        <p:spPr>
          <a:xfrm>
            <a:off x="137953" y="4853919"/>
            <a:ext cx="344700" cy="2895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1pPr>
            <a:lvl2pPr marL="0" marR="0" lvl="1"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2pPr>
            <a:lvl3pPr marL="0" marR="0" lvl="2"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3pPr>
            <a:lvl4pPr marL="0" marR="0" lvl="3"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4pPr>
            <a:lvl5pPr marL="0" marR="0" lvl="4"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5pPr>
            <a:lvl6pPr marL="0" marR="0" lvl="5"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6pPr>
            <a:lvl7pPr marL="0" marR="0" lvl="6"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7pPr>
            <a:lvl8pPr marL="0" marR="0" lvl="7"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8pPr>
            <a:lvl9pPr marL="0" marR="0" lvl="8"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99733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AGENDA">
    <p:spTree>
      <p:nvGrpSpPr>
        <p:cNvPr id="1" name=""/>
        <p:cNvGrpSpPr/>
        <p:nvPr/>
      </p:nvGrpSpPr>
      <p:grpSpPr>
        <a:xfrm>
          <a:off x="0" y="0"/>
          <a:ext cx="0" cy="0"/>
          <a:chOff x="0" y="0"/>
          <a:chExt cx="0" cy="0"/>
        </a:xfrm>
      </p:grpSpPr>
      <p:pic>
        <p:nvPicPr>
          <p:cNvPr id="3" name="Picture 8">
            <a:extLst>
              <a:ext uri="{FF2B5EF4-FFF2-40B4-BE49-F238E27FC236}">
                <a16:creationId xmlns:a16="http://schemas.microsoft.com/office/drawing/2014/main" id="{55C80D08-8A8E-456F-A37F-836DA88ABF6B}"/>
              </a:ext>
            </a:extLst>
          </p:cNvPr>
          <p:cNvPicPr>
            <a:picLocks noChangeAspect="1" noChangeArrowheads="1"/>
          </p:cNvPicPr>
          <p:nvPr/>
        </p:nvPicPr>
        <p:blipFill>
          <a:blip r:embed="rId2">
            <a:lum bright="40000" contrast="-16000"/>
            <a:extLst>
              <a:ext uri="{28A0092B-C50C-407E-A947-70E740481C1C}">
                <a14:useLocalDpi xmlns:a14="http://schemas.microsoft.com/office/drawing/2010/main" val="0"/>
              </a:ext>
            </a:extLst>
          </a:blip>
          <a:srcRect/>
          <a:stretch>
            <a:fillRect/>
          </a:stretch>
        </p:blipFill>
        <p:spPr bwMode="auto">
          <a:xfrm>
            <a:off x="0" y="0"/>
            <a:ext cx="31019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Title 1"/>
          <p:cNvSpPr>
            <a:spLocks noGrp="1"/>
          </p:cNvSpPr>
          <p:nvPr>
            <p:ph type="title"/>
          </p:nvPr>
        </p:nvSpPr>
        <p:spPr>
          <a:xfrm>
            <a:off x="4125914" y="138113"/>
            <a:ext cx="3750396" cy="346075"/>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733F1297-CDE4-4331-8261-24CF86E031F9}"/>
              </a:ext>
            </a:extLst>
          </p:cNvPr>
          <p:cNvSpPr>
            <a:spLocks noGrp="1"/>
          </p:cNvSpPr>
          <p:nvPr>
            <p:ph type="sldNum" sz="quarter" idx="10"/>
          </p:nvPr>
        </p:nvSpPr>
        <p:spPr/>
        <p:txBody>
          <a:bodyPr/>
          <a:lstStyle>
            <a:lvl1pPr>
              <a:defRPr smtClean="0"/>
            </a:lvl1pPr>
          </a:lstStyle>
          <a:p>
            <a:pPr>
              <a:defRPr/>
            </a:pPr>
            <a:fld id="{886B180F-0A07-4661-A020-0E89C5DF2104}" type="slidenum">
              <a:rPr lang="en-US" altLang="en-US"/>
              <a:pPr>
                <a:defRPr/>
              </a:pPr>
              <a:t>‹#›</a:t>
            </a:fld>
            <a:endParaRPr lang="en-US" altLang="en-US"/>
          </a:p>
        </p:txBody>
      </p:sp>
    </p:spTree>
    <p:extLst>
      <p:ext uri="{BB962C8B-B14F-4D97-AF65-F5344CB8AC3E}">
        <p14:creationId xmlns:p14="http://schemas.microsoft.com/office/powerpoint/2010/main" val="739675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70976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16499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79612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64564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9487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102210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102393"/>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4850090"/>
            <a:ext cx="2133600" cy="273844"/>
          </a:xfrm>
          <a:prstGeom prst="rect">
            <a:avLst/>
          </a:prstGeom>
        </p:spPr>
        <p:txBody>
          <a:bodyPr vert="horz" lIns="91440" tIns="45720" rIns="91440" bIns="45720" rtlCol="0" anchor="ctr"/>
          <a:lstStyle>
            <a:lvl1pPr algn="l">
              <a:defRPr sz="1200">
                <a:solidFill>
                  <a:srgbClr val="FF0000"/>
                </a:solidFill>
                <a:latin typeface="Arial" panose="020B0604020202020204" pitchFamily="34" charset="0"/>
                <a:cs typeface="Arial" panose="020B0604020202020204" pitchFamily="34" charset="0"/>
              </a:defRPr>
            </a:lvl1pPr>
          </a:lstStyle>
          <a:p>
            <a:fld id="{D813B121-7DC8-4740-AF23-B2979B0ADE67}" type="datetime1">
              <a:rPr lang="en-US" smtClean="0"/>
              <a:pPr/>
              <a:t>22-Jul-21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7010400" y="4869656"/>
            <a:ext cx="2133600" cy="273844"/>
          </a:xfrm>
          <a:prstGeom prst="rect">
            <a:avLst/>
          </a:prstGeom>
        </p:spPr>
        <p:txBody>
          <a:bodyPr vert="horz" lIns="91440" tIns="45720" rIns="91440" bIns="45720" rtlCol="0" anchor="ctr"/>
          <a:lstStyle>
            <a:lvl1pPr algn="r">
              <a:defRPr sz="1200">
                <a:solidFill>
                  <a:srgbClr val="FF0000"/>
                </a:solidFill>
                <a:latin typeface="Arial" panose="020B0604020202020204" pitchFamily="34" charset="0"/>
                <a:cs typeface="Arial" panose="020B0604020202020204" pitchFamily="34" charset="0"/>
              </a:defRPr>
            </a:lvl1pPr>
          </a:lstStyle>
          <a:p>
            <a:fld id="{EDA4E73C-7A94-44D4-A65F-F6EB5CEC5634}" type="slidenum">
              <a:rPr lang="en-US" smtClean="0"/>
              <a:pPr/>
              <a:t>‹#›</a:t>
            </a:fld>
            <a:endParaRPr lang="en-US"/>
          </a:p>
        </p:txBody>
      </p:sp>
    </p:spTree>
    <p:extLst>
      <p:ext uri="{BB962C8B-B14F-4D97-AF65-F5344CB8AC3E}">
        <p14:creationId xmlns:p14="http://schemas.microsoft.com/office/powerpoint/2010/main" val="2952175802"/>
      </p:ext>
    </p:extLst>
  </p:cSld>
  <p:clrMap bg1="lt1" tx1="dk1" bg2="lt2" tx2="dk2" accent1="accent1" accent2="accent2" accent3="accent3" accent4="accent4" accent5="accent5" accent6="accent6" hlink="hlink" folHlink="folHlink"/>
  <p:sldLayoutIdLst>
    <p:sldLayoutId id="2147483654" r:id="rId1"/>
    <p:sldLayoutId id="2147483655" r:id="rId2"/>
  </p:sldLayoutIdLst>
  <p:hf hdr="0" ftr="0" dt="0"/>
  <p:txStyles>
    <p:titleStyle>
      <a:lvl1pPr algn="l" defTabSz="914400" rtl="0" eaLnBrk="1" latinLnBrk="0" hangingPunct="1">
        <a:spcBef>
          <a:spcPct val="0"/>
        </a:spcBef>
        <a:buNone/>
        <a:defRPr sz="28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90350" y="299500"/>
            <a:ext cx="4967700" cy="1176900"/>
          </a:xfrm>
          <a:prstGeom prst="rect">
            <a:avLst/>
          </a:prstGeom>
          <a:noFill/>
          <a:ln>
            <a:noFill/>
          </a:ln>
        </p:spPr>
        <p:txBody>
          <a:bodyPr spcFirstLastPara="1" wrap="square" lIns="91425" tIns="91425" rIns="91425" bIns="91425" anchor="t" anchorCtr="0">
            <a:noAutofit/>
          </a:bodyPr>
          <a:lstStyle>
            <a:lvl1pPr marL="0" marR="0" lvl="0" indent="0" algn="l" rtl="0">
              <a:lnSpc>
                <a:spcPct val="85000"/>
              </a:lnSpc>
              <a:spcBef>
                <a:spcPts val="0"/>
              </a:spcBef>
              <a:spcAft>
                <a:spcPts val="0"/>
              </a:spcAft>
              <a:buSzPts val="2600"/>
              <a:buFont typeface="Muli Regular"/>
              <a:buNone/>
              <a:defRPr sz="2600">
                <a:latin typeface="Muli Regular"/>
                <a:ea typeface="Muli Regular"/>
                <a:cs typeface="Muli Regular"/>
                <a:sym typeface="Muli Regular"/>
              </a:defRPr>
            </a:lvl1pPr>
            <a:lvl2pPr marL="0" marR="0" lvl="1"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2pPr>
            <a:lvl3pPr marL="0" marR="0" lvl="2"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3pPr>
            <a:lvl4pPr marL="0" marR="0" lvl="3"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4pPr>
            <a:lvl5pPr marL="0" marR="0" lvl="4"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5pPr>
            <a:lvl6pPr marL="0" marR="0" lvl="5"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6pPr>
            <a:lvl7pPr marL="0" marR="0" lvl="6"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7pPr>
            <a:lvl8pPr marL="0" marR="0" lvl="7"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8pPr>
            <a:lvl9pPr marL="0" marR="0" lvl="8"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9pPr>
          </a:lstStyle>
          <a:p>
            <a:endParaRPr/>
          </a:p>
        </p:txBody>
      </p:sp>
      <p:sp>
        <p:nvSpPr>
          <p:cNvPr id="7" name="Google Shape;7;p1"/>
          <p:cNvSpPr txBox="1">
            <a:spLocks noGrp="1"/>
          </p:cNvSpPr>
          <p:nvPr>
            <p:ph type="body" idx="1"/>
          </p:nvPr>
        </p:nvSpPr>
        <p:spPr>
          <a:xfrm>
            <a:off x="237950" y="1580850"/>
            <a:ext cx="8514000" cy="2804100"/>
          </a:xfrm>
          <a:prstGeom prst="rect">
            <a:avLst/>
          </a:prstGeom>
          <a:noFill/>
          <a:ln>
            <a:noFill/>
          </a:ln>
        </p:spPr>
        <p:txBody>
          <a:bodyPr spcFirstLastPara="1" wrap="square" lIns="91425" tIns="91425" rIns="91425" bIns="91425" anchor="t" anchorCtr="0">
            <a:noAutofit/>
          </a:bodyPr>
          <a:lstStyle>
            <a:lvl1pPr marL="457200" marR="0" lvl="0" indent="-266700" algn="l" rtl="0">
              <a:lnSpc>
                <a:spcPct val="112000"/>
              </a:lnSpc>
              <a:spcBef>
                <a:spcPts val="600"/>
              </a:spcBef>
              <a:spcAft>
                <a:spcPts val="0"/>
              </a:spcAft>
              <a:buClr>
                <a:schemeClr val="dk2"/>
              </a:buClr>
              <a:buSzPts val="600"/>
              <a:buFont typeface="Muli Regular"/>
              <a:buChar char="•"/>
              <a:defRPr sz="600" i="0" u="none" strike="noStrike" cap="none">
                <a:solidFill>
                  <a:schemeClr val="dk2"/>
                </a:solidFill>
                <a:latin typeface="Muli Regular"/>
                <a:ea typeface="Muli Regular"/>
                <a:cs typeface="Muli Regular"/>
                <a:sym typeface="Muli Regular"/>
              </a:defRPr>
            </a:lvl1pPr>
            <a:lvl2pPr marL="914400" marR="0" lvl="1" indent="-266700" algn="l" rtl="0">
              <a:lnSpc>
                <a:spcPct val="112000"/>
              </a:lnSpc>
              <a:spcBef>
                <a:spcPts val="1000"/>
              </a:spcBef>
              <a:spcAft>
                <a:spcPts val="0"/>
              </a:spcAft>
              <a:buClr>
                <a:schemeClr val="dk2"/>
              </a:buClr>
              <a:buSzPts val="600"/>
              <a:buFont typeface="Muli Regular"/>
              <a:buChar char="•"/>
              <a:defRPr sz="600" i="0" u="none" strike="noStrike" cap="none">
                <a:solidFill>
                  <a:schemeClr val="dk2"/>
                </a:solidFill>
                <a:latin typeface="Muli Regular"/>
                <a:ea typeface="Muli Regular"/>
                <a:cs typeface="Muli Regular"/>
                <a:sym typeface="Muli Regular"/>
              </a:defRPr>
            </a:lvl2pPr>
            <a:lvl3pPr marL="1371600" marR="0" lvl="2" indent="-266700" algn="l" rtl="0">
              <a:lnSpc>
                <a:spcPct val="112000"/>
              </a:lnSpc>
              <a:spcBef>
                <a:spcPts val="1000"/>
              </a:spcBef>
              <a:spcAft>
                <a:spcPts val="0"/>
              </a:spcAft>
              <a:buClr>
                <a:schemeClr val="dk2"/>
              </a:buClr>
              <a:buSzPts val="600"/>
              <a:buFont typeface="Muli"/>
              <a:buChar char="•"/>
              <a:defRPr sz="600" b="1" i="0" u="none" strike="noStrike" cap="none">
                <a:solidFill>
                  <a:schemeClr val="dk2"/>
                </a:solidFill>
                <a:latin typeface="Muli"/>
                <a:ea typeface="Muli"/>
                <a:cs typeface="Muli"/>
                <a:sym typeface="Muli"/>
              </a:defRPr>
            </a:lvl3pPr>
            <a:lvl4pPr marL="1828800" marR="0" lvl="3" indent="-266700" algn="l" rtl="0">
              <a:lnSpc>
                <a:spcPct val="112000"/>
              </a:lnSpc>
              <a:spcBef>
                <a:spcPts val="1000"/>
              </a:spcBef>
              <a:spcAft>
                <a:spcPts val="0"/>
              </a:spcAft>
              <a:buClr>
                <a:schemeClr val="dk2"/>
              </a:buClr>
              <a:buSzPts val="600"/>
              <a:buFont typeface="Muli Regular"/>
              <a:buChar char="•"/>
              <a:defRPr sz="600" i="0" u="none" strike="noStrike" cap="none">
                <a:solidFill>
                  <a:schemeClr val="dk2"/>
                </a:solidFill>
                <a:latin typeface="Muli Regular"/>
                <a:ea typeface="Muli Regular"/>
                <a:cs typeface="Muli Regular"/>
                <a:sym typeface="Muli Regular"/>
              </a:defRPr>
            </a:lvl4pPr>
            <a:lvl5pPr marL="2286000" marR="0" lvl="4" indent="-266700" algn="l" rtl="0">
              <a:lnSpc>
                <a:spcPct val="115000"/>
              </a:lnSpc>
              <a:spcBef>
                <a:spcPts val="1000"/>
              </a:spcBef>
              <a:spcAft>
                <a:spcPts val="0"/>
              </a:spcAft>
              <a:buClr>
                <a:schemeClr val="dk2"/>
              </a:buClr>
              <a:buSzPts val="600"/>
              <a:buFont typeface="Muli"/>
              <a:buChar char="•"/>
              <a:defRPr sz="600" i="0" u="none" strike="noStrike" cap="none">
                <a:solidFill>
                  <a:schemeClr val="dk2"/>
                </a:solidFill>
                <a:latin typeface="Muli"/>
                <a:ea typeface="Muli"/>
                <a:cs typeface="Muli"/>
                <a:sym typeface="Muli"/>
              </a:defRPr>
            </a:lvl5pPr>
            <a:lvl6pPr marL="2743200" marR="0" lvl="5" indent="-266700" algn="l" rtl="0">
              <a:lnSpc>
                <a:spcPct val="115000"/>
              </a:lnSpc>
              <a:spcBef>
                <a:spcPts val="400"/>
              </a:spcBef>
              <a:spcAft>
                <a:spcPts val="0"/>
              </a:spcAft>
              <a:buClr>
                <a:schemeClr val="dk2"/>
              </a:buClr>
              <a:buSzPts val="600"/>
              <a:buFont typeface="Inter"/>
              <a:buChar char="•"/>
              <a:defRPr sz="600" i="0" u="none" strike="noStrike" cap="none">
                <a:solidFill>
                  <a:schemeClr val="dk2"/>
                </a:solidFill>
                <a:latin typeface="Inter"/>
                <a:ea typeface="Inter"/>
                <a:cs typeface="Inter"/>
                <a:sym typeface="Inter"/>
              </a:defRPr>
            </a:lvl6pPr>
            <a:lvl7pPr marL="3200400" marR="0" lvl="6" indent="-266700" algn="l" rtl="0">
              <a:lnSpc>
                <a:spcPct val="115000"/>
              </a:lnSpc>
              <a:spcBef>
                <a:spcPts val="400"/>
              </a:spcBef>
              <a:spcAft>
                <a:spcPts val="0"/>
              </a:spcAft>
              <a:buClr>
                <a:schemeClr val="dk2"/>
              </a:buClr>
              <a:buSzPts val="600"/>
              <a:buFont typeface="Muli"/>
              <a:buChar char="•"/>
              <a:defRPr sz="600" i="0" u="none" strike="noStrike" cap="none">
                <a:solidFill>
                  <a:schemeClr val="dk2"/>
                </a:solidFill>
                <a:latin typeface="Muli"/>
                <a:ea typeface="Muli"/>
                <a:cs typeface="Muli"/>
                <a:sym typeface="Muli"/>
              </a:defRPr>
            </a:lvl7pPr>
            <a:lvl8pPr marL="3657600" marR="0" lvl="7" indent="-266700" algn="l" rtl="0">
              <a:lnSpc>
                <a:spcPct val="115000"/>
              </a:lnSpc>
              <a:spcBef>
                <a:spcPts val="400"/>
              </a:spcBef>
              <a:spcAft>
                <a:spcPts val="0"/>
              </a:spcAft>
              <a:buClr>
                <a:schemeClr val="dk2"/>
              </a:buClr>
              <a:buSzPts val="600"/>
              <a:buFont typeface="Muli"/>
              <a:buChar char="•"/>
              <a:defRPr sz="600" i="0" u="none" strike="noStrike" cap="none">
                <a:solidFill>
                  <a:schemeClr val="dk2"/>
                </a:solidFill>
                <a:latin typeface="Muli"/>
                <a:ea typeface="Muli"/>
                <a:cs typeface="Muli"/>
                <a:sym typeface="Muli"/>
              </a:defRPr>
            </a:lvl8pPr>
            <a:lvl9pPr marL="4114800" marR="0" lvl="8" indent="-266700" algn="l" rtl="0">
              <a:lnSpc>
                <a:spcPct val="115000"/>
              </a:lnSpc>
              <a:spcBef>
                <a:spcPts val="400"/>
              </a:spcBef>
              <a:spcAft>
                <a:spcPts val="0"/>
              </a:spcAft>
              <a:buClr>
                <a:schemeClr val="dk2"/>
              </a:buClr>
              <a:buSzPts val="600"/>
              <a:buFont typeface="Muli"/>
              <a:buChar char="•"/>
              <a:defRPr sz="600" i="0" u="none" strike="noStrike" cap="none">
                <a:solidFill>
                  <a:schemeClr val="dk2"/>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8288" y="4821060"/>
            <a:ext cx="384000" cy="265200"/>
          </a:xfrm>
          <a:prstGeom prst="rect">
            <a:avLst/>
          </a:prstGeom>
          <a:noFill/>
          <a:ln>
            <a:noFill/>
          </a:ln>
        </p:spPr>
        <p:txBody>
          <a:bodyPr spcFirstLastPara="1" wrap="square" lIns="0" tIns="45700" rIns="0" bIns="45700" anchor="t" anchorCtr="0">
            <a:noAutofit/>
          </a:bodyPr>
          <a:lstStyle>
            <a:lvl1pPr marL="0" marR="0" lvl="0" indent="0" algn="r" rtl="0">
              <a:lnSpc>
                <a:spcPct val="100000"/>
              </a:lnSpc>
              <a:spcBef>
                <a:spcPts val="0"/>
              </a:spcBef>
              <a:spcAft>
                <a:spcPts val="0"/>
              </a:spcAft>
              <a:buNone/>
              <a:defRPr sz="600">
                <a:solidFill>
                  <a:srgbClr val="B5B5B5"/>
                </a:solidFill>
                <a:latin typeface="Muli"/>
                <a:ea typeface="Muli"/>
                <a:cs typeface="Muli"/>
                <a:sym typeface="Muli"/>
              </a:defRPr>
            </a:lvl1pPr>
            <a:lvl2pPr marL="0" marR="0" lvl="1" indent="0" algn="r" rtl="0">
              <a:lnSpc>
                <a:spcPct val="100000"/>
              </a:lnSpc>
              <a:spcBef>
                <a:spcPts val="0"/>
              </a:spcBef>
              <a:spcAft>
                <a:spcPts val="0"/>
              </a:spcAft>
              <a:buNone/>
              <a:defRPr sz="600">
                <a:solidFill>
                  <a:srgbClr val="B5B5B5"/>
                </a:solidFill>
                <a:latin typeface="Muli"/>
                <a:ea typeface="Muli"/>
                <a:cs typeface="Muli"/>
                <a:sym typeface="Muli"/>
              </a:defRPr>
            </a:lvl2pPr>
            <a:lvl3pPr marL="0" marR="0" lvl="2" indent="0" algn="r" rtl="0">
              <a:lnSpc>
                <a:spcPct val="100000"/>
              </a:lnSpc>
              <a:spcBef>
                <a:spcPts val="0"/>
              </a:spcBef>
              <a:spcAft>
                <a:spcPts val="0"/>
              </a:spcAft>
              <a:buNone/>
              <a:defRPr sz="600">
                <a:solidFill>
                  <a:srgbClr val="B5B5B5"/>
                </a:solidFill>
                <a:latin typeface="Muli"/>
                <a:ea typeface="Muli"/>
                <a:cs typeface="Muli"/>
                <a:sym typeface="Muli"/>
              </a:defRPr>
            </a:lvl3pPr>
            <a:lvl4pPr marL="0" marR="0" lvl="3" indent="0" algn="r" rtl="0">
              <a:lnSpc>
                <a:spcPct val="100000"/>
              </a:lnSpc>
              <a:spcBef>
                <a:spcPts val="0"/>
              </a:spcBef>
              <a:spcAft>
                <a:spcPts val="0"/>
              </a:spcAft>
              <a:buNone/>
              <a:defRPr sz="600">
                <a:solidFill>
                  <a:srgbClr val="B5B5B5"/>
                </a:solidFill>
                <a:latin typeface="Muli"/>
                <a:ea typeface="Muli"/>
                <a:cs typeface="Muli"/>
                <a:sym typeface="Muli"/>
              </a:defRPr>
            </a:lvl4pPr>
            <a:lvl5pPr marL="0" marR="0" lvl="4" indent="0" algn="r" rtl="0">
              <a:lnSpc>
                <a:spcPct val="100000"/>
              </a:lnSpc>
              <a:spcBef>
                <a:spcPts val="0"/>
              </a:spcBef>
              <a:spcAft>
                <a:spcPts val="0"/>
              </a:spcAft>
              <a:buNone/>
              <a:defRPr sz="600">
                <a:solidFill>
                  <a:srgbClr val="B5B5B5"/>
                </a:solidFill>
                <a:latin typeface="Muli"/>
                <a:ea typeface="Muli"/>
                <a:cs typeface="Muli"/>
                <a:sym typeface="Muli"/>
              </a:defRPr>
            </a:lvl5pPr>
            <a:lvl6pPr marL="0" marR="0" lvl="5" indent="0" algn="r" rtl="0">
              <a:lnSpc>
                <a:spcPct val="100000"/>
              </a:lnSpc>
              <a:spcBef>
                <a:spcPts val="0"/>
              </a:spcBef>
              <a:spcAft>
                <a:spcPts val="0"/>
              </a:spcAft>
              <a:buNone/>
              <a:defRPr sz="600">
                <a:solidFill>
                  <a:srgbClr val="B5B5B5"/>
                </a:solidFill>
                <a:latin typeface="Muli"/>
                <a:ea typeface="Muli"/>
                <a:cs typeface="Muli"/>
                <a:sym typeface="Muli"/>
              </a:defRPr>
            </a:lvl6pPr>
            <a:lvl7pPr marL="0" marR="0" lvl="6" indent="0" algn="r" rtl="0">
              <a:lnSpc>
                <a:spcPct val="100000"/>
              </a:lnSpc>
              <a:spcBef>
                <a:spcPts val="0"/>
              </a:spcBef>
              <a:spcAft>
                <a:spcPts val="0"/>
              </a:spcAft>
              <a:buNone/>
              <a:defRPr sz="600">
                <a:solidFill>
                  <a:srgbClr val="B5B5B5"/>
                </a:solidFill>
                <a:latin typeface="Muli"/>
                <a:ea typeface="Muli"/>
                <a:cs typeface="Muli"/>
                <a:sym typeface="Muli"/>
              </a:defRPr>
            </a:lvl7pPr>
            <a:lvl8pPr marL="0" marR="0" lvl="7" indent="0" algn="r" rtl="0">
              <a:lnSpc>
                <a:spcPct val="100000"/>
              </a:lnSpc>
              <a:spcBef>
                <a:spcPts val="0"/>
              </a:spcBef>
              <a:spcAft>
                <a:spcPts val="0"/>
              </a:spcAft>
              <a:buNone/>
              <a:defRPr sz="600">
                <a:solidFill>
                  <a:srgbClr val="B5B5B5"/>
                </a:solidFill>
                <a:latin typeface="Muli"/>
                <a:ea typeface="Muli"/>
                <a:cs typeface="Muli"/>
                <a:sym typeface="Muli"/>
              </a:defRPr>
            </a:lvl8pPr>
            <a:lvl9pPr marL="0" marR="0" lvl="8" indent="0" algn="r" rtl="0">
              <a:lnSpc>
                <a:spcPct val="100000"/>
              </a:lnSpc>
              <a:spcBef>
                <a:spcPts val="0"/>
              </a:spcBef>
              <a:spcAft>
                <a:spcPts val="0"/>
              </a:spcAft>
              <a:buNone/>
              <a:defRPr sz="600">
                <a:solidFill>
                  <a:srgbClr val="B5B5B5"/>
                </a:solidFill>
                <a:latin typeface="Muli"/>
                <a:ea typeface="Muli"/>
                <a:cs typeface="Muli"/>
                <a:sym typeface="Muli"/>
              </a:defRPr>
            </a:lvl9pPr>
          </a:lstStyle>
          <a:p>
            <a:pPr marL="0" lvl="0" indent="0" algn="r" rtl="0">
              <a:spcBef>
                <a:spcPts val="0"/>
              </a:spcBef>
              <a:spcAft>
                <a:spcPts val="0"/>
              </a:spcAft>
              <a:buNone/>
            </a:pPr>
            <a:fld id="{00000000-1234-1234-1234-123412341234}" type="slidenum">
              <a:rPr lang="en"/>
              <a:t>‹#›</a:t>
            </a:fld>
            <a:endParaRPr/>
          </a:p>
        </p:txBody>
      </p:sp>
      <p:sp>
        <p:nvSpPr>
          <p:cNvPr id="5" name="Google Shape;19;p3">
            <a:extLst>
              <a:ext uri="{FF2B5EF4-FFF2-40B4-BE49-F238E27FC236}">
                <a16:creationId xmlns:a16="http://schemas.microsoft.com/office/drawing/2014/main" id="{47137D5D-BCD2-4702-A58F-50B83CAC0EC7}"/>
              </a:ext>
            </a:extLst>
          </p:cNvPr>
          <p:cNvSpPr/>
          <p:nvPr userDrawn="1"/>
        </p:nvSpPr>
        <p:spPr>
          <a:xfrm>
            <a:off x="418778" y="4831423"/>
            <a:ext cx="1012200" cy="21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Font typeface="Open Sans"/>
              <a:buNone/>
            </a:pPr>
            <a:r>
              <a:rPr lang="en" sz="600" i="0" strike="noStrike" cap="none" dirty="0">
                <a:solidFill>
                  <a:srgbClr val="B5B5B5"/>
                </a:solidFill>
                <a:latin typeface="Muli"/>
                <a:ea typeface="Muli"/>
                <a:cs typeface="Muli"/>
                <a:sym typeface="Muli"/>
              </a:rPr>
              <a:t>Confidential</a:t>
            </a:r>
            <a:endParaRPr sz="600" dirty="0">
              <a:solidFill>
                <a:srgbClr val="B5B5B5"/>
              </a:solidFill>
              <a:latin typeface="Muli"/>
              <a:ea typeface="Muli"/>
              <a:cs typeface="Muli"/>
              <a:sym typeface="Muli"/>
            </a:endParaRPr>
          </a:p>
        </p:txBody>
      </p:sp>
    </p:spTree>
    <p:extLst>
      <p:ext uri="{BB962C8B-B14F-4D97-AF65-F5344CB8AC3E}">
        <p14:creationId xmlns:p14="http://schemas.microsoft.com/office/powerpoint/2010/main" val="4035284808"/>
      </p:ext>
    </p:extLst>
  </p:cSld>
  <p:clrMap bg1="lt1" tx1="dk1" bg2="dk2" tx2="lt2" accent1="accent1" accent2="accent2" accent3="accent3" accent4="accent4" accent5="accent5" accent6="accent6" hlink="hlink" folHlink="folHlink"/>
  <p:sldLayoutIdLst>
    <p:sldLayoutId id="214748365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1657074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customXml" Target="../ink/ink2.xml"/><Relationship Id="rId4" Type="http://schemas.openxmlformats.org/officeDocument/2006/relationships/image" Target="../media/image140.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customXml" Target="../ink/ink7.xml"/><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customXml" Target="../ink/ink4.xml"/><Relationship Id="rId10" Type="http://schemas.openxmlformats.org/officeDocument/2006/relationships/customXml" Target="../ink/ink6.xml"/><Relationship Id="rId4" Type="http://schemas.openxmlformats.org/officeDocument/2006/relationships/image" Target="../media/image17.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customXml" Target="../ink/ink8.xml"/><Relationship Id="rId7"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customXml" Target="../ink/ink9.xml"/><Relationship Id="rId4" Type="http://schemas.openxmlformats.org/officeDocument/2006/relationships/image" Target="../media/image24.pn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customXml" Target="../ink/ink1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hyperlink" Target="mailto:adam.burstyn@gmail.com" TargetMode="External"/><Relationship Id="rId7" Type="http://schemas.openxmlformats.org/officeDocument/2006/relationships/image" Target="../media/image4.jpeg"/><Relationship Id="rId2" Type="http://schemas.openxmlformats.org/officeDocument/2006/relationships/hyperlink" Target="mailto:ulloajuan@hotmail.com" TargetMode="Externa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mailto:idomaica@gmail.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41.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customXml" Target="../ink/ink16.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customXml" Target="../ink/ink18.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customXml" Target="../ink/ink20.xml"/><Relationship Id="rId5" Type="http://schemas.openxmlformats.org/officeDocument/2006/relationships/image" Target="../media/image44.png"/><Relationship Id="rId4" Type="http://schemas.openxmlformats.org/officeDocument/2006/relationships/customXml" Target="../ink/ink19.xml"/></Relationships>
</file>

<file path=ppt/slides/_rels/slide25.xml.rels><?xml version="1.0" encoding="UTF-8" standalone="yes"?>
<Relationships xmlns="http://schemas.openxmlformats.org/package/2006/relationships"><Relationship Id="rId8" Type="http://schemas.openxmlformats.org/officeDocument/2006/relationships/customXml" Target="../ink/ink23.xml"/><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customXml" Target="../ink/ink22.xml"/><Relationship Id="rId5" Type="http://schemas.openxmlformats.org/officeDocument/2006/relationships/image" Target="../media/image51.png"/><Relationship Id="rId4" Type="http://schemas.openxmlformats.org/officeDocument/2006/relationships/customXml" Target="../ink/ink21.xml"/><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customXml" Target="../ink/ink25.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hyperlink" Target="https://share.streamlit.io/aburstyn9068/nba_player_comparison/main/app.py"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customXml" Target="../ink/ink27.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share.streamlit.io/aburstyn9068/nba_player_comparison/main/app.py"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share.streamlit.io/aburstyn9068/nba_player_comparison/main/app.py"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share.streamlit.io/aburstyn9068/nba_player_comparison/main/app.py" TargetMode="Externa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hoopshype.com/salaries/players/" TargetMode="External"/><Relationship Id="rId2" Type="http://schemas.openxmlformats.org/officeDocument/2006/relationships/hyperlink" Target="https://www.basketball-reference.com/leagues/NBA_2021.html" TargetMode="Externa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hyperlink" Target="https://www.basketball-reference.com/about/glossary.html" TargetMode="Externa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customXml" Target="../ink/ink31.xml"/><Relationship Id="rId3" Type="http://schemas.openxmlformats.org/officeDocument/2006/relationships/image" Target="../media/image77.png"/><Relationship Id="rId7" Type="http://schemas.openxmlformats.org/officeDocument/2006/relationships/image" Target="../media/image170.png"/><Relationship Id="rId2"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customXml" Target="../ink/ink30.xml"/><Relationship Id="rId11" Type="http://schemas.openxmlformats.org/officeDocument/2006/relationships/image" Target="../media/image190.png"/><Relationship Id="rId5" Type="http://schemas.openxmlformats.org/officeDocument/2006/relationships/image" Target="../media/image79.png"/><Relationship Id="rId10" Type="http://schemas.openxmlformats.org/officeDocument/2006/relationships/customXml" Target="../ink/ink32.xml"/><Relationship Id="rId4" Type="http://schemas.openxmlformats.org/officeDocument/2006/relationships/image" Target="../media/image78.png"/><Relationship Id="rId9" Type="http://schemas.openxmlformats.org/officeDocument/2006/relationships/image" Target="../media/image180.png"/></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basketball-reference.com/leagues/NBA_2021.html" TargetMode="External"/><Relationship Id="rId2" Type="http://schemas.openxmlformats.org/officeDocument/2006/relationships/hyperlink" Target="https://www.kaggle.com/robikscube/ncaa-data-20152019-sportsreference" TargetMode="Externa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hyperlink" Target="https://hoopshype.com/salaries/playe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DE16AE-ED37-44B9-A51B-4915F1E6011D}"/>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900" b="0" i="0" u="none" strike="noStrike" kern="0" cap="none" spc="0" normalizeH="0" baseline="0" noProof="0" smtClean="0">
                <a:ln>
                  <a:noFill/>
                </a:ln>
                <a:solidFill>
                  <a:srgbClr val="FFFFFF"/>
                </a:solidFill>
                <a:effectLst/>
                <a:uLnTx/>
                <a:uFillTx/>
                <a:latin typeface="Nunito"/>
                <a:sym typeface="Nuni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lang="en" sz="900" b="0" i="0" u="none" strike="noStrike" kern="0" cap="none" spc="0" normalizeH="0" baseline="0" noProof="0">
              <a:ln>
                <a:noFill/>
              </a:ln>
              <a:solidFill>
                <a:srgbClr val="FFFFFF"/>
              </a:solidFill>
              <a:effectLst/>
              <a:uLnTx/>
              <a:uFillTx/>
              <a:latin typeface="Nunito"/>
              <a:sym typeface="Nunito"/>
            </a:endParaRPr>
          </a:p>
        </p:txBody>
      </p:sp>
      <p:sp>
        <p:nvSpPr>
          <p:cNvPr id="3" name="TextBox 2">
            <a:extLst>
              <a:ext uri="{FF2B5EF4-FFF2-40B4-BE49-F238E27FC236}">
                <a16:creationId xmlns:a16="http://schemas.microsoft.com/office/drawing/2014/main" id="{EDBDE2E3-E7EA-4946-B368-4E6D1D372E79}"/>
              </a:ext>
            </a:extLst>
          </p:cNvPr>
          <p:cNvSpPr txBox="1"/>
          <p:nvPr/>
        </p:nvSpPr>
        <p:spPr>
          <a:xfrm>
            <a:off x="357509" y="1430039"/>
            <a:ext cx="764485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Arial"/>
                <a:ea typeface="+mn-ea"/>
                <a:cs typeface="+mn-cs"/>
              </a:rPr>
              <a:t>Final Project  – </a:t>
            </a:r>
            <a:r>
              <a:rPr kumimoji="0" lang="es-ES" sz="2400" b="1" i="0" u="none" strike="noStrike" kern="1200" cap="none" spc="0" normalizeH="0" baseline="0" noProof="0" dirty="0" err="1">
                <a:ln>
                  <a:noFill/>
                </a:ln>
                <a:solidFill>
                  <a:srgbClr val="FFFF00"/>
                </a:solidFill>
                <a:effectLst>
                  <a:outerShdw blurRad="38100" dist="38100" dir="2700000" algn="tl">
                    <a:srgbClr val="000000">
                      <a:alpha val="43137"/>
                    </a:srgbClr>
                  </a:outerShdw>
                </a:effectLst>
                <a:uLnTx/>
                <a:uFillTx/>
                <a:latin typeface="Arial"/>
                <a:ea typeface="+mn-ea"/>
                <a:cs typeface="+mn-cs"/>
              </a:rPr>
              <a:t>Group</a:t>
            </a:r>
            <a:r>
              <a:rPr kumimoji="0" lang="es-ES" sz="24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Arial"/>
                <a:ea typeface="+mn-ea"/>
                <a:cs typeface="+mn-cs"/>
              </a:rPr>
              <a:t> 1 – NBA Player </a:t>
            </a:r>
            <a:r>
              <a:rPr kumimoji="0" lang="es-ES" sz="2400" b="1" i="0" u="none" strike="noStrike" kern="1200" cap="none" spc="0" normalizeH="0" baseline="0" noProof="0" dirty="0" err="1">
                <a:ln>
                  <a:noFill/>
                </a:ln>
                <a:solidFill>
                  <a:srgbClr val="FFFF00"/>
                </a:solidFill>
                <a:effectLst>
                  <a:outerShdw blurRad="38100" dist="38100" dir="2700000" algn="tl">
                    <a:srgbClr val="000000">
                      <a:alpha val="43137"/>
                    </a:srgbClr>
                  </a:outerShdw>
                </a:effectLst>
                <a:uLnTx/>
                <a:uFillTx/>
                <a:latin typeface="Arial"/>
                <a:ea typeface="+mn-ea"/>
                <a:cs typeface="+mn-cs"/>
              </a:rPr>
              <a:t>Replacement</a:t>
            </a:r>
            <a:endParaRPr kumimoji="0" lang="es-ES" sz="24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Arial"/>
              <a:ea typeface="+mn-ea"/>
              <a:cs typeface="+mn-cs"/>
            </a:endParaRPr>
          </a:p>
        </p:txBody>
      </p:sp>
      <p:sp>
        <p:nvSpPr>
          <p:cNvPr id="6" name="Title 5">
            <a:extLst>
              <a:ext uri="{FF2B5EF4-FFF2-40B4-BE49-F238E27FC236}">
                <a16:creationId xmlns:a16="http://schemas.microsoft.com/office/drawing/2014/main" id="{E84345D5-8E86-4DCD-9A5F-D12E0947D943}"/>
              </a:ext>
            </a:extLst>
          </p:cNvPr>
          <p:cNvSpPr>
            <a:spLocks noGrp="1"/>
          </p:cNvSpPr>
          <p:nvPr>
            <p:ph type="ctrTitle"/>
          </p:nvPr>
        </p:nvSpPr>
        <p:spPr>
          <a:xfrm>
            <a:off x="720872" y="2466337"/>
            <a:ext cx="4255500" cy="648124"/>
          </a:xfrm>
        </p:spPr>
        <p:txBody>
          <a:bodyPr>
            <a:normAutofit fontScale="90000"/>
          </a:bodyPr>
          <a:lstStyle/>
          <a:p>
            <a:r>
              <a:rPr lang="en-US" sz="2000" dirty="0"/>
              <a:t>Using Automated Machine Learning to Predict NBA Player replacement</a:t>
            </a:r>
            <a:br>
              <a:rPr lang="en-US" sz="2000" dirty="0"/>
            </a:br>
            <a:endParaRPr lang="es-E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10</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ETL #1 &amp; 2</a:t>
            </a: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12263" y="1796382"/>
            <a:ext cx="3292332" cy="1207013"/>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10023042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2A54FF-4CF9-4470-A2BA-85FD57A2F989}"/>
              </a:ext>
            </a:extLst>
          </p:cNvPr>
          <p:cNvPicPr>
            <a:picLocks noChangeAspect="1"/>
          </p:cNvPicPr>
          <p:nvPr/>
        </p:nvPicPr>
        <p:blipFill>
          <a:blip r:embed="rId2"/>
          <a:stretch>
            <a:fillRect/>
          </a:stretch>
        </p:blipFill>
        <p:spPr>
          <a:xfrm>
            <a:off x="350062" y="607083"/>
            <a:ext cx="7727138" cy="4261011"/>
          </a:xfrm>
          <a:prstGeom prst="rect">
            <a:avLst/>
          </a:prstGeom>
        </p:spPr>
      </p:pic>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r>
              <a:rPr lang="en-US"/>
              <a:t>EXTRACTION</a:t>
            </a:r>
            <a:endParaRPr lang="es-ES" dirty="0"/>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cxnSp>
        <p:nvCxnSpPr>
          <p:cNvPr id="10" name="Straight Arrow Connector 9">
            <a:extLst>
              <a:ext uri="{FF2B5EF4-FFF2-40B4-BE49-F238E27FC236}">
                <a16:creationId xmlns:a16="http://schemas.microsoft.com/office/drawing/2014/main" id="{C3FBC72A-0211-4F4B-846D-76CD2B9106F9}"/>
              </a:ext>
            </a:extLst>
          </p:cNvPr>
          <p:cNvCxnSpPr>
            <a:cxnSpLocks/>
          </p:cNvCxnSpPr>
          <p:nvPr/>
        </p:nvCxnSpPr>
        <p:spPr>
          <a:xfrm>
            <a:off x="2487959" y="1778397"/>
            <a:ext cx="270713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CE4D320-9716-47CB-BED4-5CC980B8FEF7}"/>
              </a:ext>
            </a:extLst>
          </p:cNvPr>
          <p:cNvSpPr txBox="1"/>
          <p:nvPr/>
        </p:nvSpPr>
        <p:spPr>
          <a:xfrm>
            <a:off x="5222664" y="1593731"/>
            <a:ext cx="21336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Dependencies</a:t>
            </a:r>
            <a:endParaRPr kumimoji="0" lang="es-E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603136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r>
              <a:rPr lang="en-US" dirty="0"/>
              <a:t>EXTRACTION. </a:t>
            </a:r>
            <a:r>
              <a:rPr lang="en-US" dirty="0">
                <a:solidFill>
                  <a:srgbClr val="0070C0"/>
                </a:solidFill>
              </a:rPr>
              <a:t>Reading .csv for stats &amp; Salaries</a:t>
            </a:r>
            <a:endParaRPr lang="es-ES" dirty="0">
              <a:solidFill>
                <a:srgbClr val="0070C0"/>
              </a:solidFill>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pic>
        <p:nvPicPr>
          <p:cNvPr id="6" name="Picture 5">
            <a:extLst>
              <a:ext uri="{FF2B5EF4-FFF2-40B4-BE49-F238E27FC236}">
                <a16:creationId xmlns:a16="http://schemas.microsoft.com/office/drawing/2014/main" id="{8C6E0873-9D59-497D-B636-D719EA5FF2FD}"/>
              </a:ext>
            </a:extLst>
          </p:cNvPr>
          <p:cNvPicPr>
            <a:picLocks noChangeAspect="1"/>
          </p:cNvPicPr>
          <p:nvPr/>
        </p:nvPicPr>
        <p:blipFill>
          <a:blip r:embed="rId2"/>
          <a:stretch>
            <a:fillRect/>
          </a:stretch>
        </p:blipFill>
        <p:spPr>
          <a:xfrm>
            <a:off x="720400" y="474500"/>
            <a:ext cx="5966866" cy="4348997"/>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C47821A1-08FE-4FB7-BCF2-043367C044B5}"/>
                  </a:ext>
                </a:extLst>
              </p14:cNvPr>
              <p14:cNvContentPartPr/>
              <p14:nvPr/>
            </p14:nvContentPartPr>
            <p14:xfrm>
              <a:off x="1739160" y="1505861"/>
              <a:ext cx="982080" cy="34560"/>
            </p14:xfrm>
          </p:contentPart>
        </mc:Choice>
        <mc:Fallback xmlns="">
          <p:pic>
            <p:nvPicPr>
              <p:cNvPr id="11" name="Ink 10">
                <a:extLst>
                  <a:ext uri="{FF2B5EF4-FFF2-40B4-BE49-F238E27FC236}">
                    <a16:creationId xmlns:a16="http://schemas.microsoft.com/office/drawing/2014/main" id="{C47821A1-08FE-4FB7-BCF2-043367C044B5}"/>
                  </a:ext>
                </a:extLst>
              </p:cNvPr>
              <p:cNvPicPr/>
              <p:nvPr/>
            </p:nvPicPr>
            <p:blipFill>
              <a:blip r:embed="rId4"/>
              <a:stretch>
                <a:fillRect/>
              </a:stretch>
            </p:blipFill>
            <p:spPr>
              <a:xfrm>
                <a:off x="1703520" y="1433861"/>
                <a:ext cx="10537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4C835997-DC29-41E3-99EB-7788F29ED4DB}"/>
                  </a:ext>
                </a:extLst>
              </p14:cNvPr>
              <p14:cNvContentPartPr/>
              <p14:nvPr/>
            </p14:nvContentPartPr>
            <p14:xfrm>
              <a:off x="1752840" y="3471101"/>
              <a:ext cx="913320" cy="35280"/>
            </p14:xfrm>
          </p:contentPart>
        </mc:Choice>
        <mc:Fallback xmlns="">
          <p:pic>
            <p:nvPicPr>
              <p:cNvPr id="12" name="Ink 11">
                <a:extLst>
                  <a:ext uri="{FF2B5EF4-FFF2-40B4-BE49-F238E27FC236}">
                    <a16:creationId xmlns:a16="http://schemas.microsoft.com/office/drawing/2014/main" id="{4C835997-DC29-41E3-99EB-7788F29ED4DB}"/>
                  </a:ext>
                </a:extLst>
              </p:cNvPr>
              <p:cNvPicPr/>
              <p:nvPr/>
            </p:nvPicPr>
            <p:blipFill>
              <a:blip r:embed="rId6"/>
              <a:stretch>
                <a:fillRect/>
              </a:stretch>
            </p:blipFill>
            <p:spPr>
              <a:xfrm>
                <a:off x="1717200" y="3399101"/>
                <a:ext cx="984960" cy="178920"/>
              </a:xfrm>
              <a:prstGeom prst="rect">
                <a:avLst/>
              </a:prstGeom>
            </p:spPr>
          </p:pic>
        </mc:Fallback>
      </mc:AlternateContent>
    </p:spTree>
    <p:extLst>
      <p:ext uri="{BB962C8B-B14F-4D97-AF65-F5344CB8AC3E}">
        <p14:creationId xmlns:p14="http://schemas.microsoft.com/office/powerpoint/2010/main" val="559498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TRANSFORMATION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pic>
        <p:nvPicPr>
          <p:cNvPr id="8" name="Picture 7">
            <a:extLst>
              <a:ext uri="{FF2B5EF4-FFF2-40B4-BE49-F238E27FC236}">
                <a16:creationId xmlns:a16="http://schemas.microsoft.com/office/drawing/2014/main" id="{530BFCC3-243F-4F71-B369-71D643ACA9BF}"/>
              </a:ext>
            </a:extLst>
          </p:cNvPr>
          <p:cNvPicPr>
            <a:picLocks noChangeAspect="1"/>
          </p:cNvPicPr>
          <p:nvPr/>
        </p:nvPicPr>
        <p:blipFill>
          <a:blip r:embed="rId2"/>
          <a:stretch>
            <a:fillRect/>
          </a:stretch>
        </p:blipFill>
        <p:spPr>
          <a:xfrm>
            <a:off x="483043" y="717203"/>
            <a:ext cx="4735225" cy="2040704"/>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CEB11D6-9278-4271-A619-2D4F5C1F463F}"/>
                  </a:ext>
                </a:extLst>
              </p14:cNvPr>
              <p14:cNvContentPartPr/>
              <p14:nvPr/>
            </p14:nvContentPartPr>
            <p14:xfrm>
              <a:off x="1587960" y="1152701"/>
              <a:ext cx="285120" cy="30600"/>
            </p14:xfrm>
          </p:contentPart>
        </mc:Choice>
        <mc:Fallback xmlns="">
          <p:pic>
            <p:nvPicPr>
              <p:cNvPr id="10" name="Ink 9">
                <a:extLst>
                  <a:ext uri="{FF2B5EF4-FFF2-40B4-BE49-F238E27FC236}">
                    <a16:creationId xmlns:a16="http://schemas.microsoft.com/office/drawing/2014/main" id="{9CEB11D6-9278-4271-A619-2D4F5C1F463F}"/>
                  </a:ext>
                </a:extLst>
              </p:cNvPr>
              <p:cNvPicPr/>
              <p:nvPr/>
            </p:nvPicPr>
            <p:blipFill>
              <a:blip r:embed="rId4"/>
              <a:stretch>
                <a:fillRect/>
              </a:stretch>
            </p:blipFill>
            <p:spPr>
              <a:xfrm>
                <a:off x="1552320" y="1080701"/>
                <a:ext cx="3567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552F17B4-885F-4C97-BCB6-DB442135FC6C}"/>
                  </a:ext>
                </a:extLst>
              </p14:cNvPr>
              <p14:cNvContentPartPr/>
              <p14:nvPr/>
            </p14:nvContentPartPr>
            <p14:xfrm>
              <a:off x="2880360" y="1299221"/>
              <a:ext cx="352440" cy="28080"/>
            </p14:xfrm>
          </p:contentPart>
        </mc:Choice>
        <mc:Fallback xmlns="">
          <p:pic>
            <p:nvPicPr>
              <p:cNvPr id="11" name="Ink 10">
                <a:extLst>
                  <a:ext uri="{FF2B5EF4-FFF2-40B4-BE49-F238E27FC236}">
                    <a16:creationId xmlns:a16="http://schemas.microsoft.com/office/drawing/2014/main" id="{552F17B4-885F-4C97-BCB6-DB442135FC6C}"/>
                  </a:ext>
                </a:extLst>
              </p:cNvPr>
              <p:cNvPicPr/>
              <p:nvPr/>
            </p:nvPicPr>
            <p:blipFill>
              <a:blip r:embed="rId6"/>
              <a:stretch>
                <a:fillRect/>
              </a:stretch>
            </p:blipFill>
            <p:spPr>
              <a:xfrm>
                <a:off x="2844720" y="1227221"/>
                <a:ext cx="4240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6396D505-A520-46CF-9044-DA2C960D6399}"/>
                  </a:ext>
                </a:extLst>
              </p14:cNvPr>
              <p14:cNvContentPartPr/>
              <p14:nvPr/>
            </p14:nvContentPartPr>
            <p14:xfrm>
              <a:off x="2309760" y="1685141"/>
              <a:ext cx="233640" cy="6120"/>
            </p14:xfrm>
          </p:contentPart>
        </mc:Choice>
        <mc:Fallback xmlns="">
          <p:pic>
            <p:nvPicPr>
              <p:cNvPr id="12" name="Ink 11">
                <a:extLst>
                  <a:ext uri="{FF2B5EF4-FFF2-40B4-BE49-F238E27FC236}">
                    <a16:creationId xmlns:a16="http://schemas.microsoft.com/office/drawing/2014/main" id="{6396D505-A520-46CF-9044-DA2C960D6399}"/>
                  </a:ext>
                </a:extLst>
              </p:cNvPr>
              <p:cNvPicPr/>
              <p:nvPr/>
            </p:nvPicPr>
            <p:blipFill>
              <a:blip r:embed="rId8"/>
              <a:stretch>
                <a:fillRect/>
              </a:stretch>
            </p:blipFill>
            <p:spPr>
              <a:xfrm>
                <a:off x="2273760" y="1613501"/>
                <a:ext cx="305280" cy="149760"/>
              </a:xfrm>
              <a:prstGeom prst="rect">
                <a:avLst/>
              </a:prstGeom>
            </p:spPr>
          </p:pic>
        </mc:Fallback>
      </mc:AlternateContent>
      <p:pic>
        <p:nvPicPr>
          <p:cNvPr id="18" name="Picture 17">
            <a:extLst>
              <a:ext uri="{FF2B5EF4-FFF2-40B4-BE49-F238E27FC236}">
                <a16:creationId xmlns:a16="http://schemas.microsoft.com/office/drawing/2014/main" id="{4F607111-7917-4BE1-A6F5-4BA6130E6094}"/>
              </a:ext>
            </a:extLst>
          </p:cNvPr>
          <p:cNvPicPr>
            <a:picLocks noChangeAspect="1"/>
          </p:cNvPicPr>
          <p:nvPr/>
        </p:nvPicPr>
        <p:blipFill>
          <a:blip r:embed="rId9"/>
          <a:stretch>
            <a:fillRect/>
          </a:stretch>
        </p:blipFill>
        <p:spPr>
          <a:xfrm>
            <a:off x="613673" y="2757907"/>
            <a:ext cx="5910882" cy="2287915"/>
          </a:xfrm>
          <a:prstGeom prst="rect">
            <a:avLst/>
          </a:prstGeom>
        </p:spPr>
      </p:pic>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0B3CBD74-5B10-457E-BB41-CE20C93A1301}"/>
                  </a:ext>
                </a:extLst>
              </p14:cNvPr>
              <p14:cNvContentPartPr/>
              <p14:nvPr/>
            </p14:nvContentPartPr>
            <p14:xfrm>
              <a:off x="1306080" y="2894021"/>
              <a:ext cx="595080" cy="22320"/>
            </p14:xfrm>
          </p:contentPart>
        </mc:Choice>
        <mc:Fallback xmlns="">
          <p:pic>
            <p:nvPicPr>
              <p:cNvPr id="19" name="Ink 18">
                <a:extLst>
                  <a:ext uri="{FF2B5EF4-FFF2-40B4-BE49-F238E27FC236}">
                    <a16:creationId xmlns:a16="http://schemas.microsoft.com/office/drawing/2014/main" id="{0B3CBD74-5B10-457E-BB41-CE20C93A1301}"/>
                  </a:ext>
                </a:extLst>
              </p:cNvPr>
              <p:cNvPicPr/>
              <p:nvPr/>
            </p:nvPicPr>
            <p:blipFill>
              <a:blip r:embed="rId11"/>
              <a:stretch>
                <a:fillRect/>
              </a:stretch>
            </p:blipFill>
            <p:spPr>
              <a:xfrm>
                <a:off x="1270080" y="2822021"/>
                <a:ext cx="666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FE8BD4F5-4F1B-45FA-9EBB-142C9E0B197E}"/>
                  </a:ext>
                </a:extLst>
              </p14:cNvPr>
              <p14:cNvContentPartPr/>
              <p14:nvPr/>
            </p14:nvContentPartPr>
            <p14:xfrm>
              <a:off x="2454120" y="3017861"/>
              <a:ext cx="692280" cy="15120"/>
            </p14:xfrm>
          </p:contentPart>
        </mc:Choice>
        <mc:Fallback xmlns="">
          <p:pic>
            <p:nvPicPr>
              <p:cNvPr id="20" name="Ink 19">
                <a:extLst>
                  <a:ext uri="{FF2B5EF4-FFF2-40B4-BE49-F238E27FC236}">
                    <a16:creationId xmlns:a16="http://schemas.microsoft.com/office/drawing/2014/main" id="{FE8BD4F5-4F1B-45FA-9EBB-142C9E0B197E}"/>
                  </a:ext>
                </a:extLst>
              </p:cNvPr>
              <p:cNvPicPr/>
              <p:nvPr/>
            </p:nvPicPr>
            <p:blipFill>
              <a:blip r:embed="rId13"/>
              <a:stretch>
                <a:fillRect/>
              </a:stretch>
            </p:blipFill>
            <p:spPr>
              <a:xfrm>
                <a:off x="2418480" y="2945861"/>
                <a:ext cx="763920" cy="158760"/>
              </a:xfrm>
              <a:prstGeom prst="rect">
                <a:avLst/>
              </a:prstGeom>
            </p:spPr>
          </p:pic>
        </mc:Fallback>
      </mc:AlternateContent>
      <p:sp>
        <p:nvSpPr>
          <p:cNvPr id="23" name="TextBox 22">
            <a:extLst>
              <a:ext uri="{FF2B5EF4-FFF2-40B4-BE49-F238E27FC236}">
                <a16:creationId xmlns:a16="http://schemas.microsoft.com/office/drawing/2014/main" id="{38B5048C-5566-4AEB-93FE-2328CF5CE7A5}"/>
              </a:ext>
            </a:extLst>
          </p:cNvPr>
          <p:cNvSpPr txBox="1"/>
          <p:nvPr/>
        </p:nvSpPr>
        <p:spPr>
          <a:xfrm>
            <a:off x="6603618" y="1168001"/>
            <a:ext cx="1522854" cy="30777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Rename</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24" name="TextBox 23">
            <a:extLst>
              <a:ext uri="{FF2B5EF4-FFF2-40B4-BE49-F238E27FC236}">
                <a16:creationId xmlns:a16="http://schemas.microsoft.com/office/drawing/2014/main" id="{397BC317-11AD-4B29-BA88-DADA5B1B2183}"/>
              </a:ext>
            </a:extLst>
          </p:cNvPr>
          <p:cNvSpPr txBox="1"/>
          <p:nvPr/>
        </p:nvSpPr>
        <p:spPr>
          <a:xfrm>
            <a:off x="6690778" y="2930811"/>
            <a:ext cx="1522854" cy="95410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Get last team of a player dropping duplicates</a:t>
            </a:r>
            <a:endParaRPr lang="es-ES" sz="1400" b="1" dirty="0">
              <a:solidFill>
                <a:srgbClr val="0070C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788577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TRANSFORMATION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3" name="TextBox 22">
            <a:extLst>
              <a:ext uri="{FF2B5EF4-FFF2-40B4-BE49-F238E27FC236}">
                <a16:creationId xmlns:a16="http://schemas.microsoft.com/office/drawing/2014/main" id="{38B5048C-5566-4AEB-93FE-2328CF5CE7A5}"/>
              </a:ext>
            </a:extLst>
          </p:cNvPr>
          <p:cNvSpPr txBox="1"/>
          <p:nvPr/>
        </p:nvSpPr>
        <p:spPr>
          <a:xfrm>
            <a:off x="6603618" y="1168001"/>
            <a:ext cx="1522854" cy="1169551"/>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Get </a:t>
            </a:r>
            <a:r>
              <a:rPr lang="en-US" sz="1400" b="1" dirty="0" err="1">
                <a:solidFill>
                  <a:srgbClr val="0070C0"/>
                </a:solidFill>
                <a:latin typeface="Arial" panose="020B0604020202020204" pitchFamily="34" charset="0"/>
                <a:ea typeface="+mj-ea"/>
                <a:cs typeface="Arial" panose="020B0604020202020204" pitchFamily="34" charset="0"/>
              </a:rPr>
              <a:t>dataframe</a:t>
            </a:r>
            <a:r>
              <a:rPr lang="en-US" sz="1400" b="1" dirty="0">
                <a:solidFill>
                  <a:srgbClr val="0070C0"/>
                </a:solidFill>
                <a:latin typeface="Arial" panose="020B0604020202020204" pitchFamily="34" charset="0"/>
                <a:ea typeface="+mj-ea"/>
                <a:cs typeface="Arial" panose="020B0604020202020204" pitchFamily="34" charset="0"/>
              </a:rPr>
              <a:t> with initial columns needed for specific player</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24" name="TextBox 23">
            <a:extLst>
              <a:ext uri="{FF2B5EF4-FFF2-40B4-BE49-F238E27FC236}">
                <a16:creationId xmlns:a16="http://schemas.microsoft.com/office/drawing/2014/main" id="{397BC317-11AD-4B29-BA88-DADA5B1B2183}"/>
              </a:ext>
            </a:extLst>
          </p:cNvPr>
          <p:cNvSpPr txBox="1"/>
          <p:nvPr/>
        </p:nvSpPr>
        <p:spPr>
          <a:xfrm>
            <a:off x="6690778" y="2930811"/>
            <a:ext cx="1522854" cy="738664"/>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Begin transformation of rest of data</a:t>
            </a:r>
            <a:endParaRPr lang="es-ES" sz="1400" b="1" dirty="0">
              <a:solidFill>
                <a:srgbClr val="0070C0"/>
              </a:solidFill>
              <a:latin typeface="Arial" panose="020B0604020202020204" pitchFamily="34" charset="0"/>
              <a:ea typeface="+mj-ea"/>
              <a:cs typeface="Arial" panose="020B0604020202020204" pitchFamily="34" charset="0"/>
            </a:endParaRPr>
          </a:p>
        </p:txBody>
      </p:sp>
      <p:pic>
        <p:nvPicPr>
          <p:cNvPr id="5" name="Picture 4">
            <a:extLst>
              <a:ext uri="{FF2B5EF4-FFF2-40B4-BE49-F238E27FC236}">
                <a16:creationId xmlns:a16="http://schemas.microsoft.com/office/drawing/2014/main" id="{5EA46AF4-8CE6-4FC9-8871-13C59284A2F3}"/>
              </a:ext>
            </a:extLst>
          </p:cNvPr>
          <p:cNvPicPr>
            <a:picLocks noChangeAspect="1"/>
          </p:cNvPicPr>
          <p:nvPr/>
        </p:nvPicPr>
        <p:blipFill>
          <a:blip r:embed="rId2"/>
          <a:stretch>
            <a:fillRect/>
          </a:stretch>
        </p:blipFill>
        <p:spPr>
          <a:xfrm>
            <a:off x="759131" y="1014784"/>
            <a:ext cx="3727002" cy="147598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AB8E0D8-24A6-41A7-BEC4-0CAC75085BA5}"/>
                  </a:ext>
                </a:extLst>
              </p14:cNvPr>
              <p14:cNvContentPartPr/>
              <p14:nvPr/>
            </p14:nvContentPartPr>
            <p14:xfrm>
              <a:off x="1278360" y="1278341"/>
              <a:ext cx="565560" cy="360"/>
            </p14:xfrm>
          </p:contentPart>
        </mc:Choice>
        <mc:Fallback xmlns="">
          <p:pic>
            <p:nvPicPr>
              <p:cNvPr id="6" name="Ink 5">
                <a:extLst>
                  <a:ext uri="{FF2B5EF4-FFF2-40B4-BE49-F238E27FC236}">
                    <a16:creationId xmlns:a16="http://schemas.microsoft.com/office/drawing/2014/main" id="{8AB8E0D8-24A6-41A7-BEC4-0CAC75085BA5}"/>
                  </a:ext>
                </a:extLst>
              </p:cNvPr>
              <p:cNvPicPr/>
              <p:nvPr/>
            </p:nvPicPr>
            <p:blipFill>
              <a:blip r:embed="rId4"/>
              <a:stretch>
                <a:fillRect/>
              </a:stretch>
            </p:blipFill>
            <p:spPr>
              <a:xfrm>
                <a:off x="1242720" y="1206701"/>
                <a:ext cx="637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5AFB95A-992E-40A6-A727-FBB1E86CCD06}"/>
                  </a:ext>
                </a:extLst>
              </p14:cNvPr>
              <p14:cNvContentPartPr/>
              <p14:nvPr/>
            </p14:nvContentPartPr>
            <p14:xfrm>
              <a:off x="2722320" y="1264661"/>
              <a:ext cx="1285560" cy="28080"/>
            </p14:xfrm>
          </p:contentPart>
        </mc:Choice>
        <mc:Fallback xmlns="">
          <p:pic>
            <p:nvPicPr>
              <p:cNvPr id="7" name="Ink 6">
                <a:extLst>
                  <a:ext uri="{FF2B5EF4-FFF2-40B4-BE49-F238E27FC236}">
                    <a16:creationId xmlns:a16="http://schemas.microsoft.com/office/drawing/2014/main" id="{75AFB95A-992E-40A6-A727-FBB1E86CCD06}"/>
                  </a:ext>
                </a:extLst>
              </p:cNvPr>
              <p:cNvPicPr/>
              <p:nvPr/>
            </p:nvPicPr>
            <p:blipFill>
              <a:blip r:embed="rId6"/>
              <a:stretch>
                <a:fillRect/>
              </a:stretch>
            </p:blipFill>
            <p:spPr>
              <a:xfrm>
                <a:off x="2686320" y="1193021"/>
                <a:ext cx="1357200" cy="171720"/>
              </a:xfrm>
              <a:prstGeom prst="rect">
                <a:avLst/>
              </a:prstGeom>
            </p:spPr>
          </p:pic>
        </mc:Fallback>
      </mc:AlternateContent>
      <p:pic>
        <p:nvPicPr>
          <p:cNvPr id="14" name="Picture 13">
            <a:extLst>
              <a:ext uri="{FF2B5EF4-FFF2-40B4-BE49-F238E27FC236}">
                <a16:creationId xmlns:a16="http://schemas.microsoft.com/office/drawing/2014/main" id="{66798407-E135-4BAA-A87C-04F7C5C35D6F}"/>
              </a:ext>
            </a:extLst>
          </p:cNvPr>
          <p:cNvPicPr>
            <a:picLocks noChangeAspect="1"/>
          </p:cNvPicPr>
          <p:nvPr/>
        </p:nvPicPr>
        <p:blipFill>
          <a:blip r:embed="rId7"/>
          <a:stretch>
            <a:fillRect/>
          </a:stretch>
        </p:blipFill>
        <p:spPr>
          <a:xfrm>
            <a:off x="807261" y="2652733"/>
            <a:ext cx="5252644" cy="1742945"/>
          </a:xfrm>
          <a:prstGeom prst="rect">
            <a:avLst/>
          </a:prstGeom>
        </p:spPr>
      </p:pic>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0785F1BB-10E0-4EFF-AE49-33AD4C918569}"/>
                  </a:ext>
                </a:extLst>
              </p14:cNvPr>
              <p14:cNvContentPartPr/>
              <p14:nvPr/>
            </p14:nvContentPartPr>
            <p14:xfrm>
              <a:off x="1340280" y="2721581"/>
              <a:ext cx="1147320" cy="36360"/>
            </p14:xfrm>
          </p:contentPart>
        </mc:Choice>
        <mc:Fallback xmlns="">
          <p:pic>
            <p:nvPicPr>
              <p:cNvPr id="15" name="Ink 14">
                <a:extLst>
                  <a:ext uri="{FF2B5EF4-FFF2-40B4-BE49-F238E27FC236}">
                    <a16:creationId xmlns:a16="http://schemas.microsoft.com/office/drawing/2014/main" id="{0785F1BB-10E0-4EFF-AE49-33AD4C918569}"/>
                  </a:ext>
                </a:extLst>
              </p:cNvPr>
              <p:cNvPicPr/>
              <p:nvPr/>
            </p:nvPicPr>
            <p:blipFill>
              <a:blip r:embed="rId9"/>
              <a:stretch>
                <a:fillRect/>
              </a:stretch>
            </p:blipFill>
            <p:spPr>
              <a:xfrm>
                <a:off x="1304640" y="2649941"/>
                <a:ext cx="1218960" cy="180000"/>
              </a:xfrm>
              <a:prstGeom prst="rect">
                <a:avLst/>
              </a:prstGeom>
            </p:spPr>
          </p:pic>
        </mc:Fallback>
      </mc:AlternateContent>
    </p:spTree>
    <p:extLst>
      <p:ext uri="{BB962C8B-B14F-4D97-AF65-F5344CB8AC3E}">
        <p14:creationId xmlns:p14="http://schemas.microsoft.com/office/powerpoint/2010/main" val="1623649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E8E9A8E-87D5-479D-BB6D-3B124F004FB5}"/>
              </a:ext>
            </a:extLst>
          </p:cNvPr>
          <p:cNvPicPr>
            <a:picLocks noChangeAspect="1"/>
          </p:cNvPicPr>
          <p:nvPr/>
        </p:nvPicPr>
        <p:blipFill>
          <a:blip r:embed="rId2"/>
          <a:stretch>
            <a:fillRect/>
          </a:stretch>
        </p:blipFill>
        <p:spPr>
          <a:xfrm>
            <a:off x="506513" y="914061"/>
            <a:ext cx="5578027" cy="3469876"/>
          </a:xfrm>
          <a:prstGeom prst="rect">
            <a:avLst/>
          </a:prstGeom>
        </p:spPr>
      </p:pic>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TRANSFORMATION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4" name="TextBox 23">
            <a:extLst>
              <a:ext uri="{FF2B5EF4-FFF2-40B4-BE49-F238E27FC236}">
                <a16:creationId xmlns:a16="http://schemas.microsoft.com/office/drawing/2014/main" id="{397BC317-11AD-4B29-BA88-DADA5B1B2183}"/>
              </a:ext>
            </a:extLst>
          </p:cNvPr>
          <p:cNvSpPr txBox="1"/>
          <p:nvPr/>
        </p:nvSpPr>
        <p:spPr>
          <a:xfrm>
            <a:off x="6628901" y="1018092"/>
            <a:ext cx="1522854" cy="738664"/>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Begin transformation for rest of data</a:t>
            </a:r>
            <a:endParaRPr lang="es-ES" sz="1400" b="1" dirty="0">
              <a:solidFill>
                <a:srgbClr val="0070C0"/>
              </a:solidFill>
              <a:latin typeface="Arial" panose="020B0604020202020204" pitchFamily="34" charset="0"/>
              <a:ea typeface="+mj-ea"/>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0785F1BB-10E0-4EFF-AE49-33AD4C918569}"/>
                  </a:ext>
                </a:extLst>
              </p14:cNvPr>
              <p14:cNvContentPartPr/>
              <p14:nvPr/>
            </p14:nvContentPartPr>
            <p14:xfrm>
              <a:off x="1030896" y="2630818"/>
              <a:ext cx="1810563" cy="57379"/>
            </p14:xfrm>
          </p:contentPart>
        </mc:Choice>
        <mc:Fallback xmlns="">
          <p:pic>
            <p:nvPicPr>
              <p:cNvPr id="15" name="Ink 14">
                <a:extLst>
                  <a:ext uri="{FF2B5EF4-FFF2-40B4-BE49-F238E27FC236}">
                    <a16:creationId xmlns:a16="http://schemas.microsoft.com/office/drawing/2014/main" id="{0785F1BB-10E0-4EFF-AE49-33AD4C918569}"/>
                  </a:ext>
                </a:extLst>
              </p:cNvPr>
              <p:cNvPicPr/>
              <p:nvPr/>
            </p:nvPicPr>
            <p:blipFill>
              <a:blip r:embed="rId4"/>
              <a:stretch>
                <a:fillRect/>
              </a:stretch>
            </p:blipFill>
            <p:spPr>
              <a:xfrm>
                <a:off x="994894" y="2558643"/>
                <a:ext cx="1882208" cy="201368"/>
              </a:xfrm>
              <a:prstGeom prst="rect">
                <a:avLst/>
              </a:prstGeom>
            </p:spPr>
          </p:pic>
        </mc:Fallback>
      </mc:AlternateContent>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Oval 16">
            <a:extLst>
              <a:ext uri="{FF2B5EF4-FFF2-40B4-BE49-F238E27FC236}">
                <a16:creationId xmlns:a16="http://schemas.microsoft.com/office/drawing/2014/main" id="{D77548D6-CFB9-4B4F-88BE-ED7485BD4402}"/>
              </a:ext>
            </a:extLst>
          </p:cNvPr>
          <p:cNvSpPr/>
          <p:nvPr/>
        </p:nvSpPr>
        <p:spPr>
          <a:xfrm>
            <a:off x="4723253" y="3445326"/>
            <a:ext cx="378136" cy="195230"/>
          </a:xfrm>
          <a:custGeom>
            <a:avLst/>
            <a:gdLst>
              <a:gd name="connsiteX0" fmla="*/ 0 w 378136"/>
              <a:gd name="connsiteY0" fmla="*/ 97615 h 195230"/>
              <a:gd name="connsiteX1" fmla="*/ 189068 w 378136"/>
              <a:gd name="connsiteY1" fmla="*/ 0 h 195230"/>
              <a:gd name="connsiteX2" fmla="*/ 378136 w 378136"/>
              <a:gd name="connsiteY2" fmla="*/ 97615 h 195230"/>
              <a:gd name="connsiteX3" fmla="*/ 189068 w 378136"/>
              <a:gd name="connsiteY3" fmla="*/ 195230 h 195230"/>
              <a:gd name="connsiteX4" fmla="*/ 0 w 378136"/>
              <a:gd name="connsiteY4" fmla="*/ 97615 h 19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136" h="195230" extrusionOk="0">
                <a:moveTo>
                  <a:pt x="0" y="97615"/>
                </a:moveTo>
                <a:cubicBezTo>
                  <a:pt x="-13029" y="35668"/>
                  <a:pt x="70845" y="5181"/>
                  <a:pt x="189068" y="0"/>
                </a:cubicBezTo>
                <a:cubicBezTo>
                  <a:pt x="308930" y="3251"/>
                  <a:pt x="366839" y="44063"/>
                  <a:pt x="378136" y="97615"/>
                </a:cubicBezTo>
                <a:cubicBezTo>
                  <a:pt x="364918" y="164434"/>
                  <a:pt x="291883" y="204094"/>
                  <a:pt x="189068" y="195230"/>
                </a:cubicBezTo>
                <a:cubicBezTo>
                  <a:pt x="79354" y="192333"/>
                  <a:pt x="3038" y="152978"/>
                  <a:pt x="0" y="97615"/>
                </a:cubicBezTo>
                <a:close/>
              </a:path>
            </a:pathLst>
          </a:custGeom>
          <a:noFill/>
          <a:ln w="22225">
            <a:solidFill>
              <a:srgbClr val="FF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54919EEA-E5FD-4122-846C-1812815519B5}"/>
                  </a:ext>
                </a:extLst>
              </p14:cNvPr>
              <p14:cNvContentPartPr/>
              <p14:nvPr/>
            </p14:nvContentPartPr>
            <p14:xfrm>
              <a:off x="2131281" y="2848661"/>
              <a:ext cx="308880" cy="60120"/>
            </p14:xfrm>
          </p:contentPart>
        </mc:Choice>
        <mc:Fallback xmlns="">
          <p:pic>
            <p:nvPicPr>
              <p:cNvPr id="13" name="Ink 12">
                <a:extLst>
                  <a:ext uri="{FF2B5EF4-FFF2-40B4-BE49-F238E27FC236}">
                    <a16:creationId xmlns:a16="http://schemas.microsoft.com/office/drawing/2014/main" id="{54919EEA-E5FD-4122-846C-1812815519B5}"/>
                  </a:ext>
                </a:extLst>
              </p:cNvPr>
              <p:cNvPicPr/>
              <p:nvPr/>
            </p:nvPicPr>
            <p:blipFill>
              <a:blip r:embed="rId6"/>
              <a:stretch>
                <a:fillRect/>
              </a:stretch>
            </p:blipFill>
            <p:spPr>
              <a:xfrm>
                <a:off x="2095281" y="2777021"/>
                <a:ext cx="380520" cy="203760"/>
              </a:xfrm>
              <a:prstGeom prst="rect">
                <a:avLst/>
              </a:prstGeom>
            </p:spPr>
          </p:pic>
        </mc:Fallback>
      </mc:AlternateContent>
    </p:spTree>
    <p:extLst>
      <p:ext uri="{BB962C8B-B14F-4D97-AF65-F5344CB8AC3E}">
        <p14:creationId xmlns:p14="http://schemas.microsoft.com/office/powerpoint/2010/main" val="3978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TRANSFORMATION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4" name="TextBox 23">
            <a:extLst>
              <a:ext uri="{FF2B5EF4-FFF2-40B4-BE49-F238E27FC236}">
                <a16:creationId xmlns:a16="http://schemas.microsoft.com/office/drawing/2014/main" id="{397BC317-11AD-4B29-BA88-DADA5B1B2183}"/>
              </a:ext>
            </a:extLst>
          </p:cNvPr>
          <p:cNvSpPr txBox="1"/>
          <p:nvPr/>
        </p:nvSpPr>
        <p:spPr>
          <a:xfrm>
            <a:off x="6468053" y="737573"/>
            <a:ext cx="2013210" cy="738664"/>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Recalculate calculated values (</a:t>
            </a:r>
            <a:r>
              <a:rPr lang="en-US" sz="1400" b="1" dirty="0" err="1">
                <a:solidFill>
                  <a:srgbClr val="0070C0"/>
                </a:solidFill>
                <a:latin typeface="Arial" panose="020B0604020202020204" pitchFamily="34" charset="0"/>
                <a:ea typeface="+mj-ea"/>
                <a:cs typeface="Arial" panose="020B0604020202020204" pitchFamily="34" charset="0"/>
              </a:rPr>
              <a:t>f.ex</a:t>
            </a:r>
            <a:r>
              <a:rPr lang="en-US" sz="1400" b="1" dirty="0">
                <a:solidFill>
                  <a:srgbClr val="0070C0"/>
                </a:solidFill>
                <a:latin typeface="Arial" panose="020B0604020202020204" pitchFamily="34" charset="0"/>
                <a:ea typeface="+mj-ea"/>
                <a:cs typeface="Arial" panose="020B0604020202020204" pitchFamily="34" charset="0"/>
              </a:rPr>
              <a:t>. %)</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a:extLst>
              <a:ext uri="{FF2B5EF4-FFF2-40B4-BE49-F238E27FC236}">
                <a16:creationId xmlns:a16="http://schemas.microsoft.com/office/drawing/2014/main" id="{65F34E57-2296-4827-B23B-DB6D29C57F57}"/>
              </a:ext>
            </a:extLst>
          </p:cNvPr>
          <p:cNvPicPr>
            <a:picLocks noChangeAspect="1"/>
          </p:cNvPicPr>
          <p:nvPr/>
        </p:nvPicPr>
        <p:blipFill>
          <a:blip r:embed="rId2"/>
          <a:stretch>
            <a:fillRect/>
          </a:stretch>
        </p:blipFill>
        <p:spPr>
          <a:xfrm>
            <a:off x="381000" y="553666"/>
            <a:ext cx="6159431" cy="4238340"/>
          </a:xfrm>
          <a:prstGeom prst="rect">
            <a:avLst/>
          </a:prstGeom>
        </p:spPr>
      </p:pic>
      <p:sp>
        <p:nvSpPr>
          <p:cNvPr id="6" name="Right Brace 5">
            <a:extLst>
              <a:ext uri="{FF2B5EF4-FFF2-40B4-BE49-F238E27FC236}">
                <a16:creationId xmlns:a16="http://schemas.microsoft.com/office/drawing/2014/main" id="{6A769093-B53B-48A2-A129-8C77E18ECB98}"/>
              </a:ext>
            </a:extLst>
          </p:cNvPr>
          <p:cNvSpPr/>
          <p:nvPr/>
        </p:nvSpPr>
        <p:spPr>
          <a:xfrm>
            <a:off x="5850785" y="687519"/>
            <a:ext cx="199380" cy="838773"/>
          </a:xfrm>
          <a:prstGeom prst="rightBrace">
            <a:avLst>
              <a:gd name="adj1" fmla="val 54487"/>
              <a:gd name="adj2" fmla="val 50000"/>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4" name="TextBox 13">
            <a:extLst>
              <a:ext uri="{FF2B5EF4-FFF2-40B4-BE49-F238E27FC236}">
                <a16:creationId xmlns:a16="http://schemas.microsoft.com/office/drawing/2014/main" id="{A0427C29-19B8-479D-B71B-6DF59524629B}"/>
              </a:ext>
            </a:extLst>
          </p:cNvPr>
          <p:cNvSpPr txBox="1"/>
          <p:nvPr/>
        </p:nvSpPr>
        <p:spPr>
          <a:xfrm>
            <a:off x="6641079" y="3667264"/>
            <a:ext cx="2013210" cy="523220"/>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Drop unnecessary columns</a:t>
            </a:r>
            <a:endParaRPr lang="es-ES" sz="1400" b="1" dirty="0">
              <a:solidFill>
                <a:srgbClr val="0070C0"/>
              </a:solidFill>
              <a:latin typeface="Arial" panose="020B0604020202020204" pitchFamily="34" charset="0"/>
              <a:ea typeface="+mj-ea"/>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D0F0E99-5E38-4B7E-A0EE-B151B3C87372}"/>
                  </a:ext>
                </a:extLst>
              </p14:cNvPr>
              <p14:cNvContentPartPr/>
              <p14:nvPr/>
            </p14:nvContentPartPr>
            <p14:xfrm>
              <a:off x="2206738" y="3581621"/>
              <a:ext cx="1168560" cy="7200"/>
            </p14:xfrm>
          </p:contentPart>
        </mc:Choice>
        <mc:Fallback xmlns="">
          <p:pic>
            <p:nvPicPr>
              <p:cNvPr id="7" name="Ink 6">
                <a:extLst>
                  <a:ext uri="{FF2B5EF4-FFF2-40B4-BE49-F238E27FC236}">
                    <a16:creationId xmlns:a16="http://schemas.microsoft.com/office/drawing/2014/main" id="{8D0F0E99-5E38-4B7E-A0EE-B151B3C87372}"/>
                  </a:ext>
                </a:extLst>
              </p:cNvPr>
              <p:cNvPicPr/>
              <p:nvPr/>
            </p:nvPicPr>
            <p:blipFill>
              <a:blip r:embed="rId4"/>
              <a:stretch>
                <a:fillRect/>
              </a:stretch>
            </p:blipFill>
            <p:spPr>
              <a:xfrm>
                <a:off x="2171098" y="3509981"/>
                <a:ext cx="1240200" cy="150840"/>
              </a:xfrm>
              <a:prstGeom prst="rect">
                <a:avLst/>
              </a:prstGeom>
            </p:spPr>
          </p:pic>
        </mc:Fallback>
      </mc:AlternateContent>
    </p:spTree>
    <p:extLst>
      <p:ext uri="{BB962C8B-B14F-4D97-AF65-F5344CB8AC3E}">
        <p14:creationId xmlns:p14="http://schemas.microsoft.com/office/powerpoint/2010/main" val="62195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TRANSFORMATION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4" name="TextBox 23">
            <a:extLst>
              <a:ext uri="{FF2B5EF4-FFF2-40B4-BE49-F238E27FC236}">
                <a16:creationId xmlns:a16="http://schemas.microsoft.com/office/drawing/2014/main" id="{397BC317-11AD-4B29-BA88-DADA5B1B2183}"/>
              </a:ext>
            </a:extLst>
          </p:cNvPr>
          <p:cNvSpPr txBox="1"/>
          <p:nvPr/>
        </p:nvSpPr>
        <p:spPr>
          <a:xfrm>
            <a:off x="6468053" y="737573"/>
            <a:ext cx="2013210" cy="523220"/>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Merge 3 datasets consecutively</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a:extLst>
              <a:ext uri="{FF2B5EF4-FFF2-40B4-BE49-F238E27FC236}">
                <a16:creationId xmlns:a16="http://schemas.microsoft.com/office/drawing/2014/main" id="{6D966AFF-7B89-4F31-8B3D-5A708240A58F}"/>
              </a:ext>
            </a:extLst>
          </p:cNvPr>
          <p:cNvPicPr>
            <a:picLocks noChangeAspect="1"/>
          </p:cNvPicPr>
          <p:nvPr/>
        </p:nvPicPr>
        <p:blipFill>
          <a:blip r:embed="rId2"/>
          <a:stretch>
            <a:fillRect/>
          </a:stretch>
        </p:blipFill>
        <p:spPr>
          <a:xfrm>
            <a:off x="381000" y="737573"/>
            <a:ext cx="5701586" cy="3882707"/>
          </a:xfrm>
          <a:prstGeom prst="rect">
            <a:avLst/>
          </a:prstGeom>
        </p:spPr>
      </p:pic>
      <p:sp>
        <p:nvSpPr>
          <p:cNvPr id="11" name="Rectangle: Rounded Corners 10">
            <a:extLst>
              <a:ext uri="{FF2B5EF4-FFF2-40B4-BE49-F238E27FC236}">
                <a16:creationId xmlns:a16="http://schemas.microsoft.com/office/drawing/2014/main" id="{ADC12979-C4B3-4FE8-B1C2-67C8DBD440F8}"/>
              </a:ext>
            </a:extLst>
          </p:cNvPr>
          <p:cNvSpPr/>
          <p:nvPr/>
        </p:nvSpPr>
        <p:spPr>
          <a:xfrm>
            <a:off x="1354412" y="999183"/>
            <a:ext cx="639393" cy="100847"/>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angle: Rounded Corners 14">
            <a:extLst>
              <a:ext uri="{FF2B5EF4-FFF2-40B4-BE49-F238E27FC236}">
                <a16:creationId xmlns:a16="http://schemas.microsoft.com/office/drawing/2014/main" id="{650F6983-C5D5-418D-A857-28C7DC484273}"/>
              </a:ext>
            </a:extLst>
          </p:cNvPr>
          <p:cNvSpPr/>
          <p:nvPr/>
        </p:nvSpPr>
        <p:spPr>
          <a:xfrm>
            <a:off x="2214956" y="999182"/>
            <a:ext cx="555745" cy="100847"/>
          </a:xfrm>
          <a:custGeom>
            <a:avLst/>
            <a:gdLst>
              <a:gd name="connsiteX0" fmla="*/ 0 w 555745"/>
              <a:gd name="connsiteY0" fmla="*/ 16808 h 100847"/>
              <a:gd name="connsiteX1" fmla="*/ 16808 w 555745"/>
              <a:gd name="connsiteY1" fmla="*/ 0 h 100847"/>
              <a:gd name="connsiteX2" fmla="*/ 538937 w 555745"/>
              <a:gd name="connsiteY2" fmla="*/ 0 h 100847"/>
              <a:gd name="connsiteX3" fmla="*/ 555745 w 555745"/>
              <a:gd name="connsiteY3" fmla="*/ 16808 h 100847"/>
              <a:gd name="connsiteX4" fmla="*/ 555745 w 555745"/>
              <a:gd name="connsiteY4" fmla="*/ 84039 h 100847"/>
              <a:gd name="connsiteX5" fmla="*/ 538937 w 555745"/>
              <a:gd name="connsiteY5" fmla="*/ 100847 h 100847"/>
              <a:gd name="connsiteX6" fmla="*/ 16808 w 555745"/>
              <a:gd name="connsiteY6" fmla="*/ 100847 h 100847"/>
              <a:gd name="connsiteX7" fmla="*/ 0 w 555745"/>
              <a:gd name="connsiteY7" fmla="*/ 84039 h 100847"/>
              <a:gd name="connsiteX8" fmla="*/ 0 w 555745"/>
              <a:gd name="connsiteY8" fmla="*/ 16808 h 10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745" h="100847" extrusionOk="0">
                <a:moveTo>
                  <a:pt x="0" y="16808"/>
                </a:moveTo>
                <a:cubicBezTo>
                  <a:pt x="-230" y="6989"/>
                  <a:pt x="5637" y="-1308"/>
                  <a:pt x="16808" y="0"/>
                </a:cubicBezTo>
                <a:cubicBezTo>
                  <a:pt x="197270" y="-59178"/>
                  <a:pt x="371051" y="25395"/>
                  <a:pt x="538937" y="0"/>
                </a:cubicBezTo>
                <a:cubicBezTo>
                  <a:pt x="550407" y="1665"/>
                  <a:pt x="554641" y="8174"/>
                  <a:pt x="555745" y="16808"/>
                </a:cubicBezTo>
                <a:cubicBezTo>
                  <a:pt x="557356" y="48698"/>
                  <a:pt x="550895" y="53684"/>
                  <a:pt x="555745" y="84039"/>
                </a:cubicBezTo>
                <a:cubicBezTo>
                  <a:pt x="557027" y="91039"/>
                  <a:pt x="550170" y="101907"/>
                  <a:pt x="538937" y="100847"/>
                </a:cubicBezTo>
                <a:cubicBezTo>
                  <a:pt x="301205" y="132133"/>
                  <a:pt x="147470" y="90361"/>
                  <a:pt x="16808" y="100847"/>
                </a:cubicBezTo>
                <a:cubicBezTo>
                  <a:pt x="8250" y="101039"/>
                  <a:pt x="585" y="93294"/>
                  <a:pt x="0" y="84039"/>
                </a:cubicBezTo>
                <a:cubicBezTo>
                  <a:pt x="-2156" y="69117"/>
                  <a:pt x="3500" y="48325"/>
                  <a:pt x="0" y="16808"/>
                </a:cubicBezTo>
                <a:close/>
              </a:path>
            </a:pathLst>
          </a:custGeom>
          <a:noFill/>
          <a:ln w="22225">
            <a:solidFill>
              <a:srgbClr val="FF0000"/>
            </a:solidFill>
            <a:extLst>
              <a:ext uri="{C807C97D-BFC1-408E-A445-0C87EB9F89A2}">
                <ask:lineSketchStyleProps xmlns:ask="http://schemas.microsoft.com/office/drawing/2018/sketchyshapes" sd="248868165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angle: Rounded Corners 15">
            <a:extLst>
              <a:ext uri="{FF2B5EF4-FFF2-40B4-BE49-F238E27FC236}">
                <a16:creationId xmlns:a16="http://schemas.microsoft.com/office/drawing/2014/main" id="{F33697D2-13F4-4A0A-970C-830321C73E87}"/>
              </a:ext>
            </a:extLst>
          </p:cNvPr>
          <p:cNvSpPr/>
          <p:nvPr/>
        </p:nvSpPr>
        <p:spPr>
          <a:xfrm>
            <a:off x="2078598" y="2884129"/>
            <a:ext cx="643976" cy="100847"/>
          </a:xfrm>
          <a:custGeom>
            <a:avLst/>
            <a:gdLst>
              <a:gd name="connsiteX0" fmla="*/ 0 w 643976"/>
              <a:gd name="connsiteY0" fmla="*/ 16808 h 100847"/>
              <a:gd name="connsiteX1" fmla="*/ 16808 w 643976"/>
              <a:gd name="connsiteY1" fmla="*/ 0 h 100847"/>
              <a:gd name="connsiteX2" fmla="*/ 303677 w 643976"/>
              <a:gd name="connsiteY2" fmla="*/ 0 h 100847"/>
              <a:gd name="connsiteX3" fmla="*/ 627168 w 643976"/>
              <a:gd name="connsiteY3" fmla="*/ 0 h 100847"/>
              <a:gd name="connsiteX4" fmla="*/ 643976 w 643976"/>
              <a:gd name="connsiteY4" fmla="*/ 16808 h 100847"/>
              <a:gd name="connsiteX5" fmla="*/ 643976 w 643976"/>
              <a:gd name="connsiteY5" fmla="*/ 84039 h 100847"/>
              <a:gd name="connsiteX6" fmla="*/ 627168 w 643976"/>
              <a:gd name="connsiteY6" fmla="*/ 100847 h 100847"/>
              <a:gd name="connsiteX7" fmla="*/ 340299 w 643976"/>
              <a:gd name="connsiteY7" fmla="*/ 100847 h 100847"/>
              <a:gd name="connsiteX8" fmla="*/ 16808 w 643976"/>
              <a:gd name="connsiteY8" fmla="*/ 100847 h 100847"/>
              <a:gd name="connsiteX9" fmla="*/ 0 w 643976"/>
              <a:gd name="connsiteY9" fmla="*/ 84039 h 100847"/>
              <a:gd name="connsiteX10" fmla="*/ 0 w 643976"/>
              <a:gd name="connsiteY10" fmla="*/ 16808 h 10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976" h="100847" extrusionOk="0">
                <a:moveTo>
                  <a:pt x="0" y="16808"/>
                </a:moveTo>
                <a:cubicBezTo>
                  <a:pt x="-230" y="6989"/>
                  <a:pt x="5637" y="-1308"/>
                  <a:pt x="16808" y="0"/>
                </a:cubicBezTo>
                <a:cubicBezTo>
                  <a:pt x="143547" y="-25085"/>
                  <a:pt x="201935" y="15675"/>
                  <a:pt x="303677" y="0"/>
                </a:cubicBezTo>
                <a:cubicBezTo>
                  <a:pt x="405419" y="-15675"/>
                  <a:pt x="468878" y="19502"/>
                  <a:pt x="627168" y="0"/>
                </a:cubicBezTo>
                <a:cubicBezTo>
                  <a:pt x="636374" y="1406"/>
                  <a:pt x="646234" y="8182"/>
                  <a:pt x="643976" y="16808"/>
                </a:cubicBezTo>
                <a:cubicBezTo>
                  <a:pt x="644064" y="40605"/>
                  <a:pt x="638752" y="50472"/>
                  <a:pt x="643976" y="84039"/>
                </a:cubicBezTo>
                <a:cubicBezTo>
                  <a:pt x="645524" y="92790"/>
                  <a:pt x="638707" y="101125"/>
                  <a:pt x="627168" y="100847"/>
                </a:cubicBezTo>
                <a:cubicBezTo>
                  <a:pt x="551342" y="123302"/>
                  <a:pt x="483008" y="79459"/>
                  <a:pt x="340299" y="100847"/>
                </a:cubicBezTo>
                <a:cubicBezTo>
                  <a:pt x="197590" y="122235"/>
                  <a:pt x="162349" y="88404"/>
                  <a:pt x="16808" y="100847"/>
                </a:cubicBezTo>
                <a:cubicBezTo>
                  <a:pt x="9397" y="98815"/>
                  <a:pt x="-366" y="93966"/>
                  <a:pt x="0" y="84039"/>
                </a:cubicBezTo>
                <a:cubicBezTo>
                  <a:pt x="-6326" y="54371"/>
                  <a:pt x="7597" y="38766"/>
                  <a:pt x="0" y="16808"/>
                </a:cubicBezTo>
                <a:close/>
              </a:path>
            </a:pathLst>
          </a:custGeom>
          <a:noFill/>
          <a:ln w="22225">
            <a:solidFill>
              <a:srgbClr val="FF0000"/>
            </a:solidFill>
            <a:extLst>
              <a:ext uri="{C807C97D-BFC1-408E-A445-0C87EB9F89A2}">
                <ask:lineSketchStyleProps xmlns:ask="http://schemas.microsoft.com/office/drawing/2018/sketchyshapes" sd="248868165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51970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TRANSFORMATION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4" name="TextBox 23">
            <a:extLst>
              <a:ext uri="{FF2B5EF4-FFF2-40B4-BE49-F238E27FC236}">
                <a16:creationId xmlns:a16="http://schemas.microsoft.com/office/drawing/2014/main" id="{397BC317-11AD-4B29-BA88-DADA5B1B2183}"/>
              </a:ext>
            </a:extLst>
          </p:cNvPr>
          <p:cNvSpPr txBox="1"/>
          <p:nvPr/>
        </p:nvSpPr>
        <p:spPr>
          <a:xfrm>
            <a:off x="6782983" y="689956"/>
            <a:ext cx="2013210" cy="30777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Final drop</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Rounded Corners 10">
            <a:extLst>
              <a:ext uri="{FF2B5EF4-FFF2-40B4-BE49-F238E27FC236}">
                <a16:creationId xmlns:a16="http://schemas.microsoft.com/office/drawing/2014/main" id="{ADC12979-C4B3-4FE8-B1C2-67C8DBD440F8}"/>
              </a:ext>
            </a:extLst>
          </p:cNvPr>
          <p:cNvSpPr/>
          <p:nvPr/>
        </p:nvSpPr>
        <p:spPr>
          <a:xfrm>
            <a:off x="1354412" y="999183"/>
            <a:ext cx="639393" cy="100847"/>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a:extLst>
              <a:ext uri="{FF2B5EF4-FFF2-40B4-BE49-F238E27FC236}">
                <a16:creationId xmlns:a16="http://schemas.microsoft.com/office/drawing/2014/main" id="{66A592D4-1470-498B-9A24-0D8EB3CB0EF7}"/>
              </a:ext>
            </a:extLst>
          </p:cNvPr>
          <p:cNvPicPr>
            <a:picLocks noChangeAspect="1"/>
          </p:cNvPicPr>
          <p:nvPr/>
        </p:nvPicPr>
        <p:blipFill>
          <a:blip r:embed="rId2"/>
          <a:stretch>
            <a:fillRect/>
          </a:stretch>
        </p:blipFill>
        <p:spPr>
          <a:xfrm>
            <a:off x="0" y="689956"/>
            <a:ext cx="6558437" cy="2979505"/>
          </a:xfrm>
          <a:prstGeom prst="rect">
            <a:avLst/>
          </a:prstGeom>
        </p:spPr>
      </p:pic>
      <p:sp>
        <p:nvSpPr>
          <p:cNvPr id="12" name="TextBox 11">
            <a:extLst>
              <a:ext uri="{FF2B5EF4-FFF2-40B4-BE49-F238E27FC236}">
                <a16:creationId xmlns:a16="http://schemas.microsoft.com/office/drawing/2014/main" id="{E9AC89CD-51FB-4ABD-AFCD-43B9618983B8}"/>
              </a:ext>
            </a:extLst>
          </p:cNvPr>
          <p:cNvSpPr txBox="1"/>
          <p:nvPr/>
        </p:nvSpPr>
        <p:spPr>
          <a:xfrm>
            <a:off x="6782983" y="2103474"/>
            <a:ext cx="2013210" cy="523220"/>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Check salaries are updated</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13" name="Rectangle: Rounded Corners 12">
            <a:extLst>
              <a:ext uri="{FF2B5EF4-FFF2-40B4-BE49-F238E27FC236}">
                <a16:creationId xmlns:a16="http://schemas.microsoft.com/office/drawing/2014/main" id="{BDCEDADE-8688-421A-9076-5C8AC82B718B}"/>
              </a:ext>
            </a:extLst>
          </p:cNvPr>
          <p:cNvSpPr/>
          <p:nvPr/>
        </p:nvSpPr>
        <p:spPr>
          <a:xfrm>
            <a:off x="6118911" y="1210033"/>
            <a:ext cx="378136" cy="1375467"/>
          </a:xfrm>
          <a:custGeom>
            <a:avLst/>
            <a:gdLst>
              <a:gd name="connsiteX0" fmla="*/ 0 w 378136"/>
              <a:gd name="connsiteY0" fmla="*/ 63024 h 1375467"/>
              <a:gd name="connsiteX1" fmla="*/ 63024 w 378136"/>
              <a:gd name="connsiteY1" fmla="*/ 0 h 1375467"/>
              <a:gd name="connsiteX2" fmla="*/ 315112 w 378136"/>
              <a:gd name="connsiteY2" fmla="*/ 0 h 1375467"/>
              <a:gd name="connsiteX3" fmla="*/ 378136 w 378136"/>
              <a:gd name="connsiteY3" fmla="*/ 63024 h 1375467"/>
              <a:gd name="connsiteX4" fmla="*/ 378136 w 378136"/>
              <a:gd name="connsiteY4" fmla="*/ 479497 h 1375467"/>
              <a:gd name="connsiteX5" fmla="*/ 378136 w 378136"/>
              <a:gd name="connsiteY5" fmla="*/ 883476 h 1375467"/>
              <a:gd name="connsiteX6" fmla="*/ 378136 w 378136"/>
              <a:gd name="connsiteY6" fmla="*/ 1312443 h 1375467"/>
              <a:gd name="connsiteX7" fmla="*/ 315112 w 378136"/>
              <a:gd name="connsiteY7" fmla="*/ 1375467 h 1375467"/>
              <a:gd name="connsiteX8" fmla="*/ 63024 w 378136"/>
              <a:gd name="connsiteY8" fmla="*/ 1375467 h 1375467"/>
              <a:gd name="connsiteX9" fmla="*/ 0 w 378136"/>
              <a:gd name="connsiteY9" fmla="*/ 1312443 h 1375467"/>
              <a:gd name="connsiteX10" fmla="*/ 0 w 378136"/>
              <a:gd name="connsiteY10" fmla="*/ 933453 h 1375467"/>
              <a:gd name="connsiteX11" fmla="*/ 0 w 378136"/>
              <a:gd name="connsiteY11" fmla="*/ 541968 h 1375467"/>
              <a:gd name="connsiteX12" fmla="*/ 0 w 378136"/>
              <a:gd name="connsiteY12" fmla="*/ 63024 h 13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8136" h="1375467" extrusionOk="0">
                <a:moveTo>
                  <a:pt x="0" y="63024"/>
                </a:moveTo>
                <a:cubicBezTo>
                  <a:pt x="-2018" y="23525"/>
                  <a:pt x="27126" y="-756"/>
                  <a:pt x="63024" y="0"/>
                </a:cubicBezTo>
                <a:cubicBezTo>
                  <a:pt x="183805" y="-24034"/>
                  <a:pt x="228492" y="13355"/>
                  <a:pt x="315112" y="0"/>
                </a:cubicBezTo>
                <a:cubicBezTo>
                  <a:pt x="357676" y="5903"/>
                  <a:pt x="376351" y="29266"/>
                  <a:pt x="378136" y="63024"/>
                </a:cubicBezTo>
                <a:cubicBezTo>
                  <a:pt x="413610" y="254426"/>
                  <a:pt x="330561" y="348226"/>
                  <a:pt x="378136" y="479497"/>
                </a:cubicBezTo>
                <a:cubicBezTo>
                  <a:pt x="425711" y="610768"/>
                  <a:pt x="367906" y="700372"/>
                  <a:pt x="378136" y="883476"/>
                </a:cubicBezTo>
                <a:cubicBezTo>
                  <a:pt x="388366" y="1066580"/>
                  <a:pt x="356784" y="1105988"/>
                  <a:pt x="378136" y="1312443"/>
                </a:cubicBezTo>
                <a:cubicBezTo>
                  <a:pt x="375342" y="1345460"/>
                  <a:pt x="344123" y="1375507"/>
                  <a:pt x="315112" y="1375467"/>
                </a:cubicBezTo>
                <a:cubicBezTo>
                  <a:pt x="220815" y="1394318"/>
                  <a:pt x="150955" y="1347206"/>
                  <a:pt x="63024" y="1375467"/>
                </a:cubicBezTo>
                <a:cubicBezTo>
                  <a:pt x="29691" y="1373867"/>
                  <a:pt x="-4216" y="1354680"/>
                  <a:pt x="0" y="1312443"/>
                </a:cubicBezTo>
                <a:cubicBezTo>
                  <a:pt x="-4456" y="1183246"/>
                  <a:pt x="9172" y="1021433"/>
                  <a:pt x="0" y="933453"/>
                </a:cubicBezTo>
                <a:cubicBezTo>
                  <a:pt x="-9172" y="845473"/>
                  <a:pt x="12295" y="697384"/>
                  <a:pt x="0" y="541968"/>
                </a:cubicBezTo>
                <a:cubicBezTo>
                  <a:pt x="-12295" y="386552"/>
                  <a:pt x="12482" y="280894"/>
                  <a:pt x="0" y="63024"/>
                </a:cubicBezTo>
                <a:close/>
              </a:path>
            </a:pathLst>
          </a:custGeom>
          <a:noFill/>
          <a:ln w="22225">
            <a:solidFill>
              <a:srgbClr val="FF0000"/>
            </a:solidFill>
            <a:extLst>
              <a:ext uri="{C807C97D-BFC1-408E-A445-0C87EB9F89A2}">
                <ask:lineSketchStyleProps xmlns:ask="http://schemas.microsoft.com/office/drawing/2018/sketchyshapes" sd="248868165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 name="Straight Arrow Connector 6">
            <a:extLst>
              <a:ext uri="{FF2B5EF4-FFF2-40B4-BE49-F238E27FC236}">
                <a16:creationId xmlns:a16="http://schemas.microsoft.com/office/drawing/2014/main" id="{C53D9B3B-8D05-4EAB-A7A4-74BA14A1B566}"/>
              </a:ext>
            </a:extLst>
          </p:cNvPr>
          <p:cNvCxnSpPr>
            <a:cxnSpLocks/>
          </p:cNvCxnSpPr>
          <p:nvPr/>
        </p:nvCxnSpPr>
        <p:spPr>
          <a:xfrm flipH="1">
            <a:off x="2873829" y="2585500"/>
            <a:ext cx="3909154" cy="384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B20E7D-2125-45F0-B072-A68B4491BF25}"/>
              </a:ext>
            </a:extLst>
          </p:cNvPr>
          <p:cNvCxnSpPr>
            <a:cxnSpLocks/>
            <a:stCxn id="12" idx="0"/>
          </p:cNvCxnSpPr>
          <p:nvPr/>
        </p:nvCxnSpPr>
        <p:spPr>
          <a:xfrm flipH="1" flipV="1">
            <a:off x="6558438" y="1802558"/>
            <a:ext cx="1231150" cy="300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94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LOAD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Rounded Corners 10">
            <a:extLst>
              <a:ext uri="{FF2B5EF4-FFF2-40B4-BE49-F238E27FC236}">
                <a16:creationId xmlns:a16="http://schemas.microsoft.com/office/drawing/2014/main" id="{ADC12979-C4B3-4FE8-B1C2-67C8DBD440F8}"/>
              </a:ext>
            </a:extLst>
          </p:cNvPr>
          <p:cNvSpPr/>
          <p:nvPr/>
        </p:nvSpPr>
        <p:spPr>
          <a:xfrm>
            <a:off x="1354412" y="999183"/>
            <a:ext cx="639393" cy="100847"/>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a:extLst>
              <a:ext uri="{FF2B5EF4-FFF2-40B4-BE49-F238E27FC236}">
                <a16:creationId xmlns:a16="http://schemas.microsoft.com/office/drawing/2014/main" id="{B4B7116D-7538-4214-AA29-D15115A98B7B}"/>
              </a:ext>
            </a:extLst>
          </p:cNvPr>
          <p:cNvPicPr>
            <a:picLocks noChangeAspect="1"/>
          </p:cNvPicPr>
          <p:nvPr/>
        </p:nvPicPr>
        <p:blipFill>
          <a:blip r:embed="rId2"/>
          <a:stretch>
            <a:fillRect/>
          </a:stretch>
        </p:blipFill>
        <p:spPr>
          <a:xfrm>
            <a:off x="635475" y="822724"/>
            <a:ext cx="5449060" cy="1086002"/>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CD3C5CC-5300-49EF-80B1-15D6D9AE6DF2}"/>
                  </a:ext>
                </a:extLst>
              </p14:cNvPr>
              <p14:cNvContentPartPr/>
              <p14:nvPr/>
            </p14:nvContentPartPr>
            <p14:xfrm>
              <a:off x="3292858" y="1437101"/>
              <a:ext cx="783720" cy="192960"/>
            </p14:xfrm>
          </p:contentPart>
        </mc:Choice>
        <mc:Fallback xmlns="">
          <p:pic>
            <p:nvPicPr>
              <p:cNvPr id="8" name="Ink 7">
                <a:extLst>
                  <a:ext uri="{FF2B5EF4-FFF2-40B4-BE49-F238E27FC236}">
                    <a16:creationId xmlns:a16="http://schemas.microsoft.com/office/drawing/2014/main" id="{ECD3C5CC-5300-49EF-80B1-15D6D9AE6DF2}"/>
                  </a:ext>
                </a:extLst>
              </p:cNvPr>
              <p:cNvPicPr/>
              <p:nvPr/>
            </p:nvPicPr>
            <p:blipFill>
              <a:blip r:embed="rId4"/>
              <a:stretch>
                <a:fillRect/>
              </a:stretch>
            </p:blipFill>
            <p:spPr>
              <a:xfrm>
                <a:off x="3257218" y="1365461"/>
                <a:ext cx="855360" cy="336600"/>
              </a:xfrm>
              <a:prstGeom prst="rect">
                <a:avLst/>
              </a:prstGeom>
            </p:spPr>
          </p:pic>
        </mc:Fallback>
      </mc:AlternateContent>
    </p:spTree>
    <p:extLst>
      <p:ext uri="{BB962C8B-B14F-4D97-AF65-F5344CB8AC3E}">
        <p14:creationId xmlns:p14="http://schemas.microsoft.com/office/powerpoint/2010/main" val="161252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r>
              <a:rPr kumimoji="0" lang="en-US" altLang="en-US" sz="1600" b="1" i="0" u="sng" strike="noStrike" cap="none" normalizeH="0" baseline="0" dirty="0">
                <a:ln>
                  <a:noFill/>
                </a:ln>
                <a:solidFill>
                  <a:srgbClr val="FF0000"/>
                </a:solidFill>
                <a:effectLst/>
                <a:latin typeface="Arial" panose="020B0604020202020204" pitchFamily="34" charset="0"/>
                <a:ea typeface="Calibri" panose="020F0502020204030204" pitchFamily="34" charset="0"/>
                <a:cs typeface="Arial" panose="020B0604020202020204" pitchFamily="34" charset="0"/>
              </a:rPr>
              <a:t>TEAM MEMBERS:</a:t>
            </a:r>
            <a:br>
              <a:rPr kumimoji="0" lang="en-US" altLang="en-US" sz="2800" b="0" i="0" u="none" strike="noStrike" cap="none" normalizeH="0" baseline="0" dirty="0">
                <a:ln>
                  <a:noFill/>
                </a:ln>
                <a:solidFill>
                  <a:schemeClr val="tx1"/>
                </a:solidFill>
                <a:effectLst/>
                <a:latin typeface="Arial" panose="020B0604020202020204" pitchFamily="34" charset="0"/>
              </a:rPr>
            </a:br>
            <a:endParaRPr lang="es-ES" dirty="0"/>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fld id="{EDA4E73C-7A94-44D4-A65F-F6EB5CEC5634}" type="slidenum">
              <a:rPr lang="en-US" smtClean="0"/>
              <a:t>2</a:t>
            </a:fld>
            <a:endParaRPr lang="en-US"/>
          </a:p>
        </p:txBody>
      </p:sp>
      <p:graphicFrame>
        <p:nvGraphicFramePr>
          <p:cNvPr id="6" name="Table 5">
            <a:extLst>
              <a:ext uri="{FF2B5EF4-FFF2-40B4-BE49-F238E27FC236}">
                <a16:creationId xmlns:a16="http://schemas.microsoft.com/office/drawing/2014/main" id="{FBB4419C-ADF7-41B7-8DFA-E4032E461AB6}"/>
              </a:ext>
            </a:extLst>
          </p:cNvPr>
          <p:cNvGraphicFramePr>
            <a:graphicFrameLocks noGrp="1"/>
          </p:cNvGraphicFramePr>
          <p:nvPr>
            <p:extLst>
              <p:ext uri="{D42A27DB-BD31-4B8C-83A1-F6EECF244321}">
                <p14:modId xmlns:p14="http://schemas.microsoft.com/office/powerpoint/2010/main" val="3161111236"/>
              </p:ext>
            </p:extLst>
          </p:nvPr>
        </p:nvGraphicFramePr>
        <p:xfrm>
          <a:off x="2228379" y="1231016"/>
          <a:ext cx="4361180" cy="655131"/>
        </p:xfrm>
        <a:graphic>
          <a:graphicData uri="http://schemas.openxmlformats.org/drawingml/2006/table">
            <a:tbl>
              <a:tblPr firstRow="1" firstCol="1" bandRow="1"/>
              <a:tblGrid>
                <a:gridCol w="1539875">
                  <a:extLst>
                    <a:ext uri="{9D8B030D-6E8A-4147-A177-3AD203B41FA5}">
                      <a16:colId xmlns:a16="http://schemas.microsoft.com/office/drawing/2014/main" val="3754403198"/>
                    </a:ext>
                  </a:extLst>
                </a:gridCol>
                <a:gridCol w="2821305">
                  <a:extLst>
                    <a:ext uri="{9D8B030D-6E8A-4147-A177-3AD203B41FA5}">
                      <a16:colId xmlns:a16="http://schemas.microsoft.com/office/drawing/2014/main" val="1297294205"/>
                    </a:ext>
                  </a:extLst>
                </a:gridCol>
              </a:tblGrid>
              <a:tr h="0">
                <a:tc>
                  <a:txBody>
                    <a:bodyPr/>
                    <a:lstStyle/>
                    <a:p>
                      <a:pPr marL="0" marR="0">
                        <a:lnSpc>
                          <a:spcPct val="107000"/>
                        </a:lnSpc>
                        <a:spcBef>
                          <a:spcPts val="0"/>
                        </a:spcBef>
                        <a:spcAft>
                          <a:spcPts val="0"/>
                        </a:spcAft>
                      </a:pPr>
                      <a:r>
                        <a:rPr lang="en-US" sz="1200">
                          <a:effectLst/>
                          <a:latin typeface="Arial" panose="020B0604020202020204" pitchFamily="34" charset="0"/>
                          <a:ea typeface="Calibri" panose="020F0502020204030204" pitchFamily="34" charset="0"/>
                          <a:cs typeface="Times New Roman" panose="02020603050405020304" pitchFamily="18" charset="0"/>
                        </a:rPr>
                        <a:t>Juan Ulloa</a:t>
                      </a:r>
                      <a:endParaRPr lang="en-US"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18415" marB="18415"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u="sng" kern="1200"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2"/>
                        </a:rPr>
                        <a:t>ulloajuan@hotmail.com</a:t>
                      </a:r>
                      <a:r>
                        <a:rPr lang="en-US" sz="1200" u="sng" kern="1200"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rPr>
                        <a:t> </a:t>
                      </a:r>
                    </a:p>
                  </a:txBody>
                  <a:tcPr marL="68580" marR="68580" marT="18415" marB="18415"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72914469"/>
                  </a:ext>
                </a:extLst>
              </a:tr>
              <a:tr h="160655">
                <a:tc>
                  <a:txBody>
                    <a:bodyPr/>
                    <a:lstStyle/>
                    <a:p>
                      <a:pPr marL="0" marR="0">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Adam Burstyn</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18415" marB="18415"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u="sng">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adam.burstyn@gmail.com</a:t>
                      </a:r>
                      <a:endParaRPr lang="en-US"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18415" marB="18415"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261437518"/>
                  </a:ext>
                </a:extLst>
              </a:tr>
              <a:tr h="160655">
                <a:tc>
                  <a:txBody>
                    <a:bodyPr/>
                    <a:lstStyle/>
                    <a:p>
                      <a:pPr marL="0" marR="0">
                        <a:lnSpc>
                          <a:spcPct val="107000"/>
                        </a:lnSpc>
                        <a:spcBef>
                          <a:spcPts val="0"/>
                        </a:spcBef>
                        <a:spcAft>
                          <a:spcPts val="0"/>
                        </a:spcAft>
                      </a:pPr>
                      <a:r>
                        <a:rPr lang="en-US" sz="1200">
                          <a:effectLst/>
                          <a:latin typeface="Arial" panose="020B0604020202020204" pitchFamily="34" charset="0"/>
                          <a:ea typeface="Calibri" panose="020F0502020204030204" pitchFamily="34" charset="0"/>
                          <a:cs typeface="Times New Roman" panose="02020603050405020304" pitchFamily="18" charset="0"/>
                        </a:rPr>
                        <a:t>Ignacio Domaica</a:t>
                      </a:r>
                      <a:endParaRPr lang="en-US"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18415" marB="18415"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4"/>
                        </a:rPr>
                        <a:t>idomaica@gmail.com</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18415" marB="18415"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235911114"/>
                  </a:ext>
                </a:extLst>
              </a:tr>
            </a:tbl>
          </a:graphicData>
        </a:graphic>
      </p:graphicFrame>
      <p:pic>
        <p:nvPicPr>
          <p:cNvPr id="5" name="Picture 4">
            <a:extLst>
              <a:ext uri="{FF2B5EF4-FFF2-40B4-BE49-F238E27FC236}">
                <a16:creationId xmlns:a16="http://schemas.microsoft.com/office/drawing/2014/main" id="{0ACC2D6F-F54B-4CA1-975B-306CEBEEA526}"/>
              </a:ext>
            </a:extLst>
          </p:cNvPr>
          <p:cNvPicPr>
            <a:picLocks noChangeAspect="1"/>
          </p:cNvPicPr>
          <p:nvPr/>
        </p:nvPicPr>
        <p:blipFill>
          <a:blip r:embed="rId5"/>
          <a:stretch>
            <a:fillRect/>
          </a:stretch>
        </p:blipFill>
        <p:spPr>
          <a:xfrm>
            <a:off x="930612" y="2877015"/>
            <a:ext cx="1780430" cy="1830083"/>
          </a:xfrm>
          <a:prstGeom prst="rect">
            <a:avLst/>
          </a:prstGeom>
        </p:spPr>
      </p:pic>
      <p:pic>
        <p:nvPicPr>
          <p:cNvPr id="8" name="Picture 7">
            <a:extLst>
              <a:ext uri="{FF2B5EF4-FFF2-40B4-BE49-F238E27FC236}">
                <a16:creationId xmlns:a16="http://schemas.microsoft.com/office/drawing/2014/main" id="{FCF6B92C-6923-4BAA-9A59-D8A930DAFEEE}"/>
              </a:ext>
            </a:extLst>
          </p:cNvPr>
          <p:cNvPicPr>
            <a:picLocks noChangeAspect="1"/>
          </p:cNvPicPr>
          <p:nvPr/>
        </p:nvPicPr>
        <p:blipFill>
          <a:blip r:embed="rId6"/>
          <a:stretch>
            <a:fillRect/>
          </a:stretch>
        </p:blipFill>
        <p:spPr>
          <a:xfrm>
            <a:off x="3664285" y="2877015"/>
            <a:ext cx="1837345" cy="1830083"/>
          </a:xfrm>
          <a:prstGeom prst="rect">
            <a:avLst/>
          </a:prstGeom>
        </p:spPr>
      </p:pic>
      <p:pic>
        <p:nvPicPr>
          <p:cNvPr id="1026" name="Picture 2" descr="Profile photo for Ignacio Domaica">
            <a:extLst>
              <a:ext uri="{FF2B5EF4-FFF2-40B4-BE49-F238E27FC236}">
                <a16:creationId xmlns:a16="http://schemas.microsoft.com/office/drawing/2014/main" id="{CD63C7BA-D804-4810-83A0-72EF2BFB3C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6460" y="2877015"/>
            <a:ext cx="1830083" cy="1830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905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20</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ETL #1 &amp; 2</a:t>
            </a: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86604" y="1796382"/>
            <a:ext cx="3292332" cy="399131"/>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31793370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ETL #2</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Rounded Corners 10">
            <a:extLst>
              <a:ext uri="{FF2B5EF4-FFF2-40B4-BE49-F238E27FC236}">
                <a16:creationId xmlns:a16="http://schemas.microsoft.com/office/drawing/2014/main" id="{ADC12979-C4B3-4FE8-B1C2-67C8DBD440F8}"/>
              </a:ext>
            </a:extLst>
          </p:cNvPr>
          <p:cNvSpPr/>
          <p:nvPr/>
        </p:nvSpPr>
        <p:spPr>
          <a:xfrm>
            <a:off x="1354412" y="999183"/>
            <a:ext cx="639393" cy="100847"/>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TextBox 3">
            <a:extLst>
              <a:ext uri="{FF2B5EF4-FFF2-40B4-BE49-F238E27FC236}">
                <a16:creationId xmlns:a16="http://schemas.microsoft.com/office/drawing/2014/main" id="{EC3E5508-371B-40C8-9516-308D618FC3D2}"/>
              </a:ext>
            </a:extLst>
          </p:cNvPr>
          <p:cNvSpPr txBox="1"/>
          <p:nvPr/>
        </p:nvSpPr>
        <p:spPr>
          <a:xfrm>
            <a:off x="481264" y="429904"/>
            <a:ext cx="7954592" cy="2862322"/>
          </a:xfrm>
          <a:prstGeom prst="rect">
            <a:avLst/>
          </a:prstGeom>
          <a:noFill/>
        </p:spPr>
        <p:txBody>
          <a:bodyPr wrap="square" rtlCol="0">
            <a:spAutoFit/>
          </a:bodyPr>
          <a:lstStyle/>
          <a:p>
            <a:pPr marL="342900" indent="-342900">
              <a:buClr>
                <a:srgbClr val="0070C0"/>
              </a:buClr>
              <a:buFont typeface="+mj-lt"/>
              <a:buAutoNum type="arabicParenR"/>
            </a:pPr>
            <a:r>
              <a:rPr lang="en-US" sz="1200" dirty="0">
                <a:latin typeface="Arial" panose="020B0604020202020204" pitchFamily="34" charset="0"/>
                <a:cs typeface="Arial" panose="020B0604020202020204" pitchFamily="34" charset="0"/>
              </a:rPr>
              <a:t>After producing a </a:t>
            </a:r>
            <a:r>
              <a:rPr lang="en-US" sz="1200" b="1" dirty="0">
                <a:latin typeface="Arial" panose="020B0604020202020204" pitchFamily="34" charset="0"/>
                <a:cs typeface="Arial" panose="020B0604020202020204" pitchFamily="34" charset="0"/>
              </a:rPr>
              <a:t>LINEAR REGRESSION </a:t>
            </a:r>
            <a:r>
              <a:rPr lang="en-US" sz="1200" dirty="0">
                <a:latin typeface="Arial" panose="020B0604020202020204" pitchFamily="34" charset="0"/>
                <a:cs typeface="Arial" panose="020B0604020202020204" pitchFamily="34" charset="0"/>
              </a:rPr>
              <a:t>and analyzing it, we were able to verify that it is not possible (based on this analysis) to obtain a good prediction of the rookie behavior/stats/performance of a player in NBA based on the data of the last year of college (NCAA stats).</a:t>
            </a:r>
          </a:p>
          <a:p>
            <a:pPr marL="342900" indent="-342900">
              <a:buClr>
                <a:srgbClr val="0070C0"/>
              </a:buClr>
              <a:buFont typeface="+mj-lt"/>
              <a:buAutoNum type="arabicParenR"/>
            </a:pPr>
            <a:endParaRPr lang="en-US" sz="1200" dirty="0">
              <a:latin typeface="Arial" panose="020B0604020202020204" pitchFamily="34" charset="0"/>
              <a:cs typeface="Arial" panose="020B0604020202020204" pitchFamily="34" charset="0"/>
            </a:endParaRPr>
          </a:p>
          <a:p>
            <a:pPr marL="342900" indent="-342900">
              <a:buClr>
                <a:srgbClr val="0070C0"/>
              </a:buClr>
              <a:buFont typeface="+mj-lt"/>
              <a:buAutoNum type="arabicParenR"/>
            </a:pPr>
            <a:r>
              <a:rPr lang="es-ES" sz="1200" dirty="0" err="1">
                <a:latin typeface="Arial" panose="020B0604020202020204" pitchFamily="34" charset="0"/>
                <a:cs typeface="Arial" panose="020B0604020202020204" pitchFamily="34" charset="0"/>
              </a:rPr>
              <a:t>Therefore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we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have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executed</a:t>
            </a:r>
            <a:r>
              <a:rPr lang="es-ES" sz="1200" dirty="0">
                <a:latin typeface="Arial" panose="020B0604020202020204" pitchFamily="34" charset="0"/>
                <a:cs typeface="Arial" panose="020B0604020202020204" pitchFamily="34" charset="0"/>
              </a:rPr>
              <a:t> a 2nd ETL </a:t>
            </a:r>
            <a:r>
              <a:rPr lang="es-ES" sz="1200" dirty="0" err="1">
                <a:latin typeface="Arial" panose="020B0604020202020204" pitchFamily="34" charset="0"/>
                <a:cs typeface="Arial" panose="020B0604020202020204" pitchFamily="34" charset="0"/>
              </a:rPr>
              <a:t>cycle</a:t>
            </a:r>
            <a:r>
              <a:rPr lang="es-ES" sz="1200" dirty="0">
                <a:latin typeface="Arial" panose="020B0604020202020204" pitchFamily="34" charset="0"/>
                <a:cs typeface="Arial" panose="020B0604020202020204" pitchFamily="34" charset="0"/>
              </a:rPr>
              <a:t> in </a:t>
            </a:r>
            <a:r>
              <a:rPr lang="es-ES" sz="1200" dirty="0" err="1">
                <a:latin typeface="Arial" panose="020B0604020202020204" pitchFamily="34" charset="0"/>
                <a:cs typeface="Arial" panose="020B0604020202020204" pitchFamily="34" charset="0"/>
              </a:rPr>
              <a:t>order</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produce a new </a:t>
            </a:r>
            <a:r>
              <a:rPr lang="es-ES" sz="1200" dirty="0" err="1">
                <a:latin typeface="Arial" panose="020B0604020202020204" pitchFamily="34" charset="0"/>
                <a:cs typeface="Arial" panose="020B0604020202020204" pitchFamily="34" charset="0"/>
              </a:rPr>
              <a:t>analysis</a:t>
            </a:r>
            <a:r>
              <a:rPr lang="es-ES"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based on </a:t>
            </a:r>
            <a:r>
              <a:rPr lang="en-US" sz="1200" b="1" dirty="0">
                <a:latin typeface="Arial" panose="020B0604020202020204" pitchFamily="34" charset="0"/>
                <a:cs typeface="Arial" panose="020B0604020202020204" pitchFamily="34" charset="0"/>
              </a:rPr>
              <a:t>RANDOM FOREST REGRESSION</a:t>
            </a:r>
            <a:r>
              <a:rPr lang="en-US" sz="1200" dirty="0">
                <a:latin typeface="Arial" panose="020B0604020202020204" pitchFamily="34" charset="0"/>
                <a:cs typeface="Arial" panose="020B0604020202020204" pitchFamily="34" charset="0"/>
              </a:rPr>
              <a:t> </a:t>
            </a:r>
            <a:r>
              <a:rPr lang="es-ES" sz="1200" dirty="0">
                <a:latin typeface="Arial" panose="020B0604020202020204" pitchFamily="34" charset="0"/>
                <a:cs typeface="Arial" panose="020B0604020202020204" pitchFamily="34" charset="0"/>
              </a:rPr>
              <a:t> </a:t>
            </a:r>
          </a:p>
          <a:p>
            <a:pPr marL="342900" indent="-342900">
              <a:buClr>
                <a:srgbClr val="0070C0"/>
              </a:buClr>
              <a:buFont typeface="+mj-lt"/>
              <a:buAutoNum type="arabicParenR"/>
            </a:pPr>
            <a:endParaRPr lang="es-ES" sz="1200" dirty="0">
              <a:latin typeface="Arial" panose="020B0604020202020204" pitchFamily="34" charset="0"/>
              <a:cs typeface="Arial" panose="020B0604020202020204" pitchFamily="34" charset="0"/>
            </a:endParaRPr>
          </a:p>
          <a:p>
            <a:pPr marL="342900" indent="-342900">
              <a:buClr>
                <a:srgbClr val="0070C0"/>
              </a:buClr>
              <a:buFont typeface="+mj-lt"/>
              <a:buAutoNum type="arabicParenR"/>
            </a:pP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do so, </a:t>
            </a:r>
            <a:r>
              <a:rPr lang="es-ES" sz="1200" dirty="0" err="1">
                <a:latin typeface="Arial" panose="020B0604020202020204" pitchFamily="34" charset="0"/>
                <a:cs typeface="Arial" panose="020B0604020202020204" pitchFamily="34" charset="0"/>
              </a:rPr>
              <a:t>we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need</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start</a:t>
            </a:r>
            <a:r>
              <a:rPr lang="es-ES" sz="1200" dirty="0">
                <a:latin typeface="Arial" panose="020B0604020202020204" pitchFamily="34" charset="0"/>
                <a:cs typeface="Arial" panose="020B0604020202020204" pitchFamily="34" charset="0"/>
              </a:rPr>
              <a:t> a 2nd ETL </a:t>
            </a:r>
            <a:r>
              <a:rPr lang="es-ES" sz="1200" dirty="0" err="1">
                <a:latin typeface="Arial" panose="020B0604020202020204" pitchFamily="34" charset="0"/>
                <a:cs typeface="Arial" panose="020B0604020202020204" pitchFamily="34" charset="0"/>
              </a:rPr>
              <a:t>process</a:t>
            </a:r>
            <a:r>
              <a:rPr lang="en-US" sz="1200" dirty="0">
                <a:latin typeface="Arial" panose="020B0604020202020204" pitchFamily="34" charset="0"/>
                <a:cs typeface="Arial" panose="020B0604020202020204" pitchFamily="34" charset="0"/>
              </a:rPr>
              <a:t>:</a:t>
            </a:r>
          </a:p>
          <a:p>
            <a:pPr marL="342900" indent="-342900">
              <a:buClr>
                <a:srgbClr val="0070C0"/>
              </a:buClr>
              <a:buFont typeface="+mj-lt"/>
              <a:buAutoNum type="arabicParenR"/>
            </a:pPr>
            <a:endParaRPr lang="en-US" sz="1200" dirty="0">
              <a:latin typeface="Arial" panose="020B0604020202020204" pitchFamily="34" charset="0"/>
              <a:cs typeface="Arial" panose="020B0604020202020204" pitchFamily="34" charset="0"/>
            </a:endParaRPr>
          </a:p>
          <a:p>
            <a:pPr marL="625475" lvl="1" indent="-168275">
              <a:buClr>
                <a:srgbClr val="0070C0"/>
              </a:buClr>
              <a:buFont typeface="Arial" panose="020B0604020202020204" pitchFamily="34" charset="0"/>
              <a:buChar char="•"/>
            </a:pPr>
            <a:r>
              <a:rPr lang="es-ES" sz="1200" dirty="0">
                <a:latin typeface="Arial" panose="020B0604020202020204" pitchFamily="34" charset="0"/>
                <a:cs typeface="Arial" panose="020B0604020202020204" pitchFamily="34" charset="0"/>
              </a:rPr>
              <a:t>ETL – </a:t>
            </a:r>
            <a:r>
              <a:rPr lang="es-ES" sz="1200" dirty="0" err="1">
                <a:latin typeface="Arial" panose="020B0604020202020204" pitchFamily="34" charset="0"/>
                <a:cs typeface="Arial" panose="020B0604020202020204" pitchFamily="34" charset="0"/>
              </a:rPr>
              <a:t>Extract</a:t>
            </a:r>
            <a:r>
              <a:rPr lang="es-ES" sz="1200" dirty="0">
                <a:latin typeface="Arial" panose="020B0604020202020204" pitchFamily="34" charset="0"/>
                <a:cs typeface="Arial" panose="020B0604020202020204" pitchFamily="34" charset="0"/>
              </a:rPr>
              <a:t> new data NCAA (</a:t>
            </a:r>
            <a:r>
              <a:rPr lang="es-ES" sz="1200" dirty="0" err="1">
                <a:latin typeface="Arial" panose="020B0604020202020204" pitchFamily="34" charset="0"/>
                <a:cs typeface="Arial" panose="020B0604020202020204" pitchFamily="34" charset="0"/>
              </a:rPr>
              <a:t>college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player</a:t>
            </a:r>
            <a:r>
              <a:rPr lang="es-ES" sz="1200" dirty="0">
                <a:latin typeface="Arial" panose="020B0604020202020204" pitchFamily="34" charset="0"/>
                <a:cs typeface="Arial" panose="020B0604020202020204" pitchFamily="34" charset="0"/>
              </a:rPr>
              <a:t> data), NBA </a:t>
            </a:r>
            <a:r>
              <a:rPr lang="es-ES" sz="1200" dirty="0" err="1">
                <a:latin typeface="Arial" panose="020B0604020202020204" pitchFamily="34" charset="0"/>
                <a:cs typeface="Arial" panose="020B0604020202020204" pitchFamily="34" charset="0"/>
              </a:rPr>
              <a:t>Rookie</a:t>
            </a:r>
            <a:r>
              <a:rPr lang="es-ES" sz="1200" dirty="0">
                <a:latin typeface="Arial" panose="020B0604020202020204" pitchFamily="34" charset="0"/>
                <a:cs typeface="Arial" panose="020B0604020202020204" pitchFamily="34" charset="0"/>
              </a:rPr>
              <a:t> data</a:t>
            </a:r>
          </a:p>
          <a:p>
            <a:pPr marL="625475" lvl="1" indent="-168275">
              <a:buClr>
                <a:srgbClr val="0070C0"/>
              </a:buClr>
              <a:buFont typeface="Arial" panose="020B0604020202020204" pitchFamily="34" charset="0"/>
              <a:buChar char="•"/>
            </a:pPr>
            <a:r>
              <a:rPr lang="es-ES" sz="1200" dirty="0">
                <a:latin typeface="Arial" panose="020B0604020202020204" pitchFamily="34" charset="0"/>
                <a:cs typeface="Arial" panose="020B0604020202020204" pitchFamily="34" charset="0"/>
              </a:rPr>
              <a:t>ETL – </a:t>
            </a:r>
            <a:r>
              <a:rPr lang="es-ES" sz="1200" dirty="0" err="1">
                <a:latin typeface="Arial" panose="020B0604020202020204" pitchFamily="34" charset="0"/>
                <a:cs typeface="Arial" panose="020B0604020202020204" pitchFamily="34" charset="0"/>
              </a:rPr>
              <a:t>Transform</a:t>
            </a:r>
            <a:r>
              <a:rPr lang="es-ES" sz="1200" dirty="0">
                <a:latin typeface="Arial" panose="020B0604020202020204" pitchFamily="34" charset="0"/>
                <a:cs typeface="Arial" panose="020B0604020202020204" pitchFamily="34" charset="0"/>
              </a:rPr>
              <a:t>. Split </a:t>
            </a:r>
            <a:r>
              <a:rPr lang="es-ES" sz="1200" dirty="0" err="1">
                <a:latin typeface="Arial" panose="020B0604020202020204" pitchFamily="34" charset="0"/>
                <a:cs typeface="Arial" panose="020B0604020202020204" pitchFamily="34" charset="0"/>
              </a:rPr>
              <a:t>datasets</a:t>
            </a:r>
            <a:endParaRPr lang="es-ES" sz="1200" dirty="0">
              <a:latin typeface="Arial" panose="020B0604020202020204" pitchFamily="34" charset="0"/>
              <a:cs typeface="Arial" panose="020B0604020202020204" pitchFamily="34" charset="0"/>
            </a:endParaRPr>
          </a:p>
          <a:p>
            <a:pPr marL="625475" lvl="1" indent="-168275">
              <a:buClr>
                <a:srgbClr val="0070C0"/>
              </a:buClr>
              <a:buFont typeface="Arial" panose="020B0604020202020204" pitchFamily="34" charset="0"/>
              <a:buChar char="•"/>
            </a:pPr>
            <a:r>
              <a:rPr lang="es-ES" sz="1200" dirty="0">
                <a:latin typeface="Arial" panose="020B0604020202020204" pitchFamily="34" charset="0"/>
                <a:cs typeface="Arial" panose="020B0604020202020204" pitchFamily="34" charset="0"/>
              </a:rPr>
              <a:t>ETL – Load </a:t>
            </a:r>
            <a:r>
              <a:rPr lang="es-ES" sz="1200" dirty="0" err="1">
                <a:latin typeface="Arial" panose="020B0604020202020204" pitchFamily="34" charset="0"/>
                <a:cs typeface="Arial" panose="020B0604020202020204" pitchFamily="34" charset="0"/>
              </a:rPr>
              <a:t>save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csv</a:t>
            </a:r>
            <a:r>
              <a:rPr lang="es-ES" sz="1200" dirty="0">
                <a:latin typeface="Arial" panose="020B0604020202020204" pitchFamily="34" charset="0"/>
                <a:cs typeface="Arial" panose="020B0604020202020204" pitchFamily="34" charset="0"/>
              </a:rPr>
              <a:t> </a:t>
            </a:r>
          </a:p>
          <a:p>
            <a:pPr marL="625475" lvl="1" indent="-168275">
              <a:buClr>
                <a:srgbClr val="0070C0"/>
              </a:buClr>
              <a:buFont typeface="Arial" panose="020B0604020202020204" pitchFamily="34" charset="0"/>
              <a:buChar char="•"/>
            </a:pPr>
            <a:endParaRPr lang="es-ES" sz="1200" dirty="0">
              <a:latin typeface="Arial" panose="020B0604020202020204" pitchFamily="34" charset="0"/>
              <a:cs typeface="Arial" panose="020B0604020202020204" pitchFamily="34" charset="0"/>
            </a:endParaRPr>
          </a:p>
          <a:p>
            <a:pPr lvl="1">
              <a:buClr>
                <a:srgbClr val="0070C0"/>
              </a:buClr>
            </a:pPr>
            <a:r>
              <a:rPr lang="es-ES" sz="1200" i="1" dirty="0" err="1">
                <a:latin typeface="Arial" panose="020B0604020202020204" pitchFamily="34" charset="0"/>
                <a:cs typeface="Arial" panose="020B0604020202020204" pitchFamily="34" charset="0"/>
              </a:rPr>
              <a:t>Finally</a:t>
            </a:r>
            <a:r>
              <a:rPr lang="es-ES" sz="1200" i="1" dirty="0">
                <a:latin typeface="Arial" panose="020B0604020202020204" pitchFamily="34" charset="0"/>
                <a:cs typeface="Arial" panose="020B0604020202020204" pitchFamily="34" charset="0"/>
              </a:rPr>
              <a:t> </a:t>
            </a:r>
            <a:r>
              <a:rPr lang="es-ES" sz="1200" i="1" dirty="0" err="1">
                <a:latin typeface="Arial" panose="020B0604020202020204" pitchFamily="34" charset="0"/>
                <a:cs typeface="Arial" panose="020B0604020202020204" pitchFamily="34" charset="0"/>
              </a:rPr>
              <a:t>train</a:t>
            </a:r>
            <a:r>
              <a:rPr lang="es-ES" sz="1200" i="1" dirty="0">
                <a:latin typeface="Arial" panose="020B0604020202020204" pitchFamily="34" charset="0"/>
                <a:cs typeface="Arial" panose="020B0604020202020204" pitchFamily="34" charset="0"/>
              </a:rPr>
              <a:t> </a:t>
            </a:r>
            <a:r>
              <a:rPr lang="es-ES" sz="1200" i="1" dirty="0" err="1">
                <a:latin typeface="Arial" panose="020B0604020202020204" pitchFamily="34" charset="0"/>
                <a:cs typeface="Arial" panose="020B0604020202020204" pitchFamily="34" charset="0"/>
              </a:rPr>
              <a:t>models</a:t>
            </a:r>
            <a:r>
              <a:rPr lang="es-ES" sz="1200" i="1" dirty="0">
                <a:latin typeface="Arial" panose="020B0604020202020204" pitchFamily="34" charset="0"/>
                <a:cs typeface="Arial" panose="020B0604020202020204" pitchFamily="34" charset="0"/>
              </a:rPr>
              <a:t> and </a:t>
            </a:r>
            <a:r>
              <a:rPr lang="es-ES" sz="1200" i="1" dirty="0" err="1">
                <a:latin typeface="Arial" panose="020B0604020202020204" pitchFamily="34" charset="0"/>
                <a:cs typeface="Arial" panose="020B0604020202020204" pitchFamily="34" charset="0"/>
              </a:rPr>
              <a:t>analyze</a:t>
            </a:r>
            <a:r>
              <a:rPr lang="es-ES" sz="1200" i="1" dirty="0">
                <a:latin typeface="Arial" panose="020B0604020202020204" pitchFamily="34" charset="0"/>
                <a:cs typeface="Arial" panose="020B0604020202020204" pitchFamily="34" charset="0"/>
              </a:rPr>
              <a:t> </a:t>
            </a:r>
            <a:r>
              <a:rPr lang="es-ES" sz="1200" i="1" dirty="0" err="1">
                <a:latin typeface="Arial" panose="020B0604020202020204" pitchFamily="34" charset="0"/>
                <a:cs typeface="Arial" panose="020B0604020202020204" pitchFamily="34" charset="0"/>
              </a:rPr>
              <a:t>model</a:t>
            </a:r>
            <a:r>
              <a:rPr lang="es-ES" sz="1200" i="1" dirty="0">
                <a:latin typeface="Arial" panose="020B0604020202020204" pitchFamily="34" charset="0"/>
                <a:cs typeface="Arial" panose="020B0604020202020204" pitchFamily="34" charset="0"/>
              </a:rPr>
              <a:t> </a:t>
            </a:r>
            <a:r>
              <a:rPr lang="es-ES" sz="1200" i="1" dirty="0" err="1">
                <a:latin typeface="Arial" panose="020B0604020202020204" pitchFamily="34" charset="0"/>
                <a:cs typeface="Arial" panose="020B0604020202020204" pitchFamily="34" charset="0"/>
              </a:rPr>
              <a:t>outcomes</a:t>
            </a:r>
            <a:endParaRPr lang="es-ES" sz="1200" i="1" dirty="0">
              <a:latin typeface="Arial" panose="020B0604020202020204" pitchFamily="34" charset="0"/>
              <a:cs typeface="Arial" panose="020B0604020202020204" pitchFamily="34" charset="0"/>
            </a:endParaRPr>
          </a:p>
          <a:p>
            <a:pPr>
              <a:buClr>
                <a:srgbClr val="0070C0"/>
              </a:buClr>
            </a:pPr>
            <a:endParaRPr lang="es-ES" sz="1200" dirty="0">
              <a:latin typeface="Arial" panose="020B0604020202020204" pitchFamily="34" charset="0"/>
              <a:cs typeface="Arial" panose="020B0604020202020204" pitchFamily="34" charset="0"/>
            </a:endParaRPr>
          </a:p>
        </p:txBody>
      </p:sp>
      <p:sp>
        <p:nvSpPr>
          <p:cNvPr id="12" name="Action Button: Go Forward or Next 11">
            <a:hlinkClick r:id="rId2" action="ppaction://hlinksldjump" highlightClick="1"/>
            <a:extLst>
              <a:ext uri="{FF2B5EF4-FFF2-40B4-BE49-F238E27FC236}">
                <a16:creationId xmlns:a16="http://schemas.microsoft.com/office/drawing/2014/main" id="{1C0C0409-70B0-4F65-8FF8-2E4A0FCCD68B}"/>
              </a:ext>
            </a:extLst>
          </p:cNvPr>
          <p:cNvSpPr/>
          <p:nvPr/>
        </p:nvSpPr>
        <p:spPr>
          <a:xfrm>
            <a:off x="8348622" y="999183"/>
            <a:ext cx="478807" cy="273844"/>
          </a:xfrm>
          <a:prstGeom prst="actionButtonForwardNext">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8" name="Group 17">
            <a:extLst>
              <a:ext uri="{FF2B5EF4-FFF2-40B4-BE49-F238E27FC236}">
                <a16:creationId xmlns:a16="http://schemas.microsoft.com/office/drawing/2014/main" id="{E80443C4-89E1-4ADF-97F1-AC1D08850DFA}"/>
              </a:ext>
            </a:extLst>
          </p:cNvPr>
          <p:cNvGrpSpPr/>
          <p:nvPr/>
        </p:nvGrpSpPr>
        <p:grpSpPr>
          <a:xfrm>
            <a:off x="2869309" y="3494227"/>
            <a:ext cx="2701949" cy="1107548"/>
            <a:chOff x="2869309" y="3494227"/>
            <a:chExt cx="2701949" cy="1107548"/>
          </a:xfrm>
        </p:grpSpPr>
        <p:pic>
          <p:nvPicPr>
            <p:cNvPr id="7" name="Picture 6" descr="A screenshot of a video game&#10;&#10;Description automatically generated with medium confidence">
              <a:extLst>
                <a:ext uri="{FF2B5EF4-FFF2-40B4-BE49-F238E27FC236}">
                  <a16:creationId xmlns:a16="http://schemas.microsoft.com/office/drawing/2014/main" id="{B0546B1E-3B85-4D65-8A26-F5E8C94F88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9309" y="3494227"/>
              <a:ext cx="2701949" cy="1107548"/>
            </a:xfrm>
            <a:prstGeom prst="rect">
              <a:avLst/>
            </a:prstGeom>
          </p:spPr>
        </p:pic>
        <p:pic>
          <p:nvPicPr>
            <p:cNvPr id="17" name="Picture 16">
              <a:extLst>
                <a:ext uri="{FF2B5EF4-FFF2-40B4-BE49-F238E27FC236}">
                  <a16:creationId xmlns:a16="http://schemas.microsoft.com/office/drawing/2014/main" id="{87E30FEE-3DBA-4EBC-8A49-62E9C36E896B}"/>
                </a:ext>
              </a:extLst>
            </p:cNvPr>
            <p:cNvPicPr>
              <a:picLocks noChangeAspect="1"/>
            </p:cNvPicPr>
            <p:nvPr/>
          </p:nvPicPr>
          <p:blipFill>
            <a:blip r:embed="rId4"/>
            <a:stretch>
              <a:fillRect/>
            </a:stretch>
          </p:blipFill>
          <p:spPr>
            <a:xfrm>
              <a:off x="4339391" y="3816610"/>
              <a:ext cx="442530" cy="641832"/>
            </a:xfrm>
            <a:prstGeom prst="rect">
              <a:avLst/>
            </a:prstGeom>
          </p:spPr>
        </p:pic>
        <p:pic>
          <p:nvPicPr>
            <p:cNvPr id="15" name="Picture 14" descr="Graphical user interface, application, table, Excel&#10;&#10;Description automatically generated">
              <a:extLst>
                <a:ext uri="{FF2B5EF4-FFF2-40B4-BE49-F238E27FC236}">
                  <a16:creationId xmlns:a16="http://schemas.microsoft.com/office/drawing/2014/main" id="{5835E249-6E3E-49B9-A4CE-64FF97BD12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601" y="3906460"/>
              <a:ext cx="476279" cy="462132"/>
            </a:xfrm>
            <a:prstGeom prst="rect">
              <a:avLst/>
            </a:prstGeom>
          </p:spPr>
        </p:pic>
      </p:grpSp>
    </p:spTree>
    <p:extLst>
      <p:ext uri="{BB962C8B-B14F-4D97-AF65-F5344CB8AC3E}">
        <p14:creationId xmlns:p14="http://schemas.microsoft.com/office/powerpoint/2010/main" val="273633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r>
              <a:rPr lang="en-US" dirty="0"/>
              <a:t>ETL #2 - EXTRACTION. </a:t>
            </a:r>
            <a:r>
              <a:rPr lang="en-US" dirty="0">
                <a:solidFill>
                  <a:srgbClr val="0070C0"/>
                </a:solidFill>
              </a:rPr>
              <a:t>Reading .csv for stats</a:t>
            </a:r>
            <a:endParaRPr lang="es-ES" dirty="0">
              <a:solidFill>
                <a:srgbClr val="0070C0"/>
              </a:solidFill>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a:xfrm>
            <a:off x="8469942" y="4868094"/>
            <a:ext cx="674057" cy="27384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7" name="Group 6">
            <a:extLst>
              <a:ext uri="{FF2B5EF4-FFF2-40B4-BE49-F238E27FC236}">
                <a16:creationId xmlns:a16="http://schemas.microsoft.com/office/drawing/2014/main" id="{FCDCEA50-2B57-492D-8466-7BA2C60F8018}"/>
              </a:ext>
            </a:extLst>
          </p:cNvPr>
          <p:cNvGrpSpPr/>
          <p:nvPr/>
        </p:nvGrpSpPr>
        <p:grpSpPr>
          <a:xfrm>
            <a:off x="674057" y="580771"/>
            <a:ext cx="5156220" cy="4287323"/>
            <a:chOff x="892888" y="580771"/>
            <a:chExt cx="5156220" cy="4287323"/>
          </a:xfrm>
        </p:grpSpPr>
        <p:pic>
          <p:nvPicPr>
            <p:cNvPr id="5" name="Picture 4">
              <a:extLst>
                <a:ext uri="{FF2B5EF4-FFF2-40B4-BE49-F238E27FC236}">
                  <a16:creationId xmlns:a16="http://schemas.microsoft.com/office/drawing/2014/main" id="{C19FD74F-C023-4D14-8530-B1BCF0385BA9}"/>
                </a:ext>
              </a:extLst>
            </p:cNvPr>
            <p:cNvPicPr>
              <a:picLocks noChangeAspect="1"/>
            </p:cNvPicPr>
            <p:nvPr/>
          </p:nvPicPr>
          <p:blipFill>
            <a:blip r:embed="rId2"/>
            <a:stretch>
              <a:fillRect/>
            </a:stretch>
          </p:blipFill>
          <p:spPr>
            <a:xfrm>
              <a:off x="892888" y="580771"/>
              <a:ext cx="5156220" cy="4287323"/>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C47821A1-08FE-4FB7-BCF2-043367C044B5}"/>
                    </a:ext>
                  </a:extLst>
                </p14:cNvPr>
                <p14:cNvContentPartPr/>
                <p14:nvPr/>
              </p14:nvContentPartPr>
              <p14:xfrm>
                <a:off x="2199647" y="1975306"/>
                <a:ext cx="982080" cy="34560"/>
              </p14:xfrm>
            </p:contentPart>
          </mc:Choice>
          <mc:Fallback xmlns="">
            <p:pic>
              <p:nvPicPr>
                <p:cNvPr id="11" name="Ink 10">
                  <a:extLst>
                    <a:ext uri="{FF2B5EF4-FFF2-40B4-BE49-F238E27FC236}">
                      <a16:creationId xmlns:a16="http://schemas.microsoft.com/office/drawing/2014/main" id="{C47821A1-08FE-4FB7-BCF2-043367C044B5}"/>
                    </a:ext>
                  </a:extLst>
                </p:cNvPr>
                <p:cNvPicPr/>
                <p:nvPr/>
              </p:nvPicPr>
              <p:blipFill>
                <a:blip r:embed="rId4"/>
                <a:stretch>
                  <a:fillRect/>
                </a:stretch>
              </p:blipFill>
              <p:spPr>
                <a:xfrm>
                  <a:off x="2163647" y="1904048"/>
                  <a:ext cx="1053720" cy="17671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4C835997-DC29-41E3-99EB-7788F29ED4DB}"/>
                    </a:ext>
                  </a:extLst>
                </p14:cNvPr>
                <p14:cNvContentPartPr/>
                <p14:nvPr/>
              </p14:nvContentPartPr>
              <p14:xfrm>
                <a:off x="2199647" y="3732851"/>
                <a:ext cx="1497030" cy="57828"/>
              </p14:xfrm>
            </p:contentPart>
          </mc:Choice>
          <mc:Fallback xmlns="">
            <p:pic>
              <p:nvPicPr>
                <p:cNvPr id="12" name="Ink 11">
                  <a:extLst>
                    <a:ext uri="{FF2B5EF4-FFF2-40B4-BE49-F238E27FC236}">
                      <a16:creationId xmlns:a16="http://schemas.microsoft.com/office/drawing/2014/main" id="{4C835997-DC29-41E3-99EB-7788F29ED4DB}"/>
                    </a:ext>
                  </a:extLst>
                </p:cNvPr>
                <p:cNvPicPr/>
                <p:nvPr/>
              </p:nvPicPr>
              <p:blipFill>
                <a:blip r:embed="rId6"/>
                <a:stretch>
                  <a:fillRect/>
                </a:stretch>
              </p:blipFill>
              <p:spPr>
                <a:xfrm>
                  <a:off x="2163643" y="3660566"/>
                  <a:ext cx="1568677" cy="202037"/>
                </a:xfrm>
                <a:prstGeom prst="rect">
                  <a:avLst/>
                </a:prstGeom>
              </p:spPr>
            </p:pic>
          </mc:Fallback>
        </mc:AlternateContent>
      </p:grpSp>
    </p:spTree>
    <p:extLst>
      <p:ext uri="{BB962C8B-B14F-4D97-AF65-F5344CB8AC3E}">
        <p14:creationId xmlns:p14="http://schemas.microsoft.com/office/powerpoint/2010/main" val="2843875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605400-AA01-4ABE-BFD9-D4989F9525EC}"/>
              </a:ext>
            </a:extLst>
          </p:cNvPr>
          <p:cNvPicPr>
            <a:picLocks noChangeAspect="1"/>
          </p:cNvPicPr>
          <p:nvPr/>
        </p:nvPicPr>
        <p:blipFill>
          <a:blip r:embed="rId2"/>
          <a:stretch>
            <a:fillRect/>
          </a:stretch>
        </p:blipFill>
        <p:spPr>
          <a:xfrm>
            <a:off x="662737" y="528961"/>
            <a:ext cx="4770160" cy="4421933"/>
          </a:xfrm>
          <a:prstGeom prst="rect">
            <a:avLst/>
          </a:prstGeom>
        </p:spPr>
      </p:pic>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ETL #2 – TRANSFORMATION. </a:t>
            </a:r>
            <a:r>
              <a:rPr lang="en-US" dirty="0">
                <a:solidFill>
                  <a:srgbClr val="0070C0"/>
                </a:solidFill>
                <a:effectLst/>
              </a:rPr>
              <a:t> To do machine learning models. Random Forest Regression</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extBox 13">
            <a:extLst>
              <a:ext uri="{FF2B5EF4-FFF2-40B4-BE49-F238E27FC236}">
                <a16:creationId xmlns:a16="http://schemas.microsoft.com/office/drawing/2014/main" id="{A0427C29-19B8-479D-B71B-6DF59524629B}"/>
              </a:ext>
            </a:extLst>
          </p:cNvPr>
          <p:cNvSpPr txBox="1"/>
          <p:nvPr/>
        </p:nvSpPr>
        <p:spPr>
          <a:xfrm>
            <a:off x="6409424" y="3237816"/>
            <a:ext cx="2013210" cy="523220"/>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Merge data by </a:t>
            </a:r>
            <a:r>
              <a:rPr lang="en-US" sz="1400" b="1" dirty="0" err="1">
                <a:solidFill>
                  <a:srgbClr val="0070C0"/>
                </a:solidFill>
                <a:latin typeface="Arial" panose="020B0604020202020204" pitchFamily="34" charset="0"/>
                <a:ea typeface="+mj-ea"/>
                <a:cs typeface="Arial" panose="020B0604020202020204" pitchFamily="34" charset="0"/>
              </a:rPr>
              <a:t>dataframes</a:t>
            </a:r>
            <a:endParaRPr lang="es-ES" sz="1400" b="1" dirty="0">
              <a:solidFill>
                <a:srgbClr val="0070C0"/>
              </a:solidFill>
              <a:latin typeface="Arial" panose="020B0604020202020204" pitchFamily="34" charset="0"/>
              <a:ea typeface="+mj-ea"/>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D0F0E99-5E38-4B7E-A0EE-B151B3C87372}"/>
                  </a:ext>
                </a:extLst>
              </p14:cNvPr>
              <p14:cNvContentPartPr/>
              <p14:nvPr/>
            </p14:nvContentPartPr>
            <p14:xfrm>
              <a:off x="2072950" y="822790"/>
              <a:ext cx="1168560" cy="7200"/>
            </p14:xfrm>
          </p:contentPart>
        </mc:Choice>
        <mc:Fallback xmlns="">
          <p:pic>
            <p:nvPicPr>
              <p:cNvPr id="7" name="Ink 6">
                <a:extLst>
                  <a:ext uri="{FF2B5EF4-FFF2-40B4-BE49-F238E27FC236}">
                    <a16:creationId xmlns:a16="http://schemas.microsoft.com/office/drawing/2014/main" id="{8D0F0E99-5E38-4B7E-A0EE-B151B3C87372}"/>
                  </a:ext>
                </a:extLst>
              </p:cNvPr>
              <p:cNvPicPr/>
              <p:nvPr/>
            </p:nvPicPr>
            <p:blipFill>
              <a:blip r:embed="rId4"/>
              <a:stretch>
                <a:fillRect/>
              </a:stretch>
            </p:blipFill>
            <p:spPr>
              <a:xfrm>
                <a:off x="2036950" y="747001"/>
                <a:ext cx="1240200" cy="158400"/>
              </a:xfrm>
              <a:prstGeom prst="rect">
                <a:avLst/>
              </a:prstGeom>
            </p:spPr>
          </p:pic>
        </mc:Fallback>
      </mc:AlternateContent>
      <p:sp>
        <p:nvSpPr>
          <p:cNvPr id="12" name="TextBox 11">
            <a:extLst>
              <a:ext uri="{FF2B5EF4-FFF2-40B4-BE49-F238E27FC236}">
                <a16:creationId xmlns:a16="http://schemas.microsoft.com/office/drawing/2014/main" id="{DBF6C472-9E2A-4090-9BBB-D3B580A5FC37}"/>
              </a:ext>
            </a:extLst>
          </p:cNvPr>
          <p:cNvSpPr txBox="1"/>
          <p:nvPr/>
        </p:nvSpPr>
        <p:spPr>
          <a:xfrm>
            <a:off x="6409424" y="953016"/>
            <a:ext cx="1522854" cy="95410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Get last team of a player dropping duplicates</a:t>
            </a:r>
            <a:endParaRPr lang="es-ES" sz="1400" b="1" dirty="0">
              <a:solidFill>
                <a:srgbClr val="0070C0"/>
              </a:solidFill>
              <a:latin typeface="Arial" panose="020B0604020202020204" pitchFamily="34" charset="0"/>
              <a:ea typeface="+mj-ea"/>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A800DFF6-898C-4FC3-895E-F9D198F361A3}"/>
                  </a:ext>
                </a:extLst>
              </p14:cNvPr>
              <p14:cNvContentPartPr/>
              <p14:nvPr/>
            </p14:nvContentPartPr>
            <p14:xfrm>
              <a:off x="2162070" y="3552540"/>
              <a:ext cx="1619640" cy="48600"/>
            </p14:xfrm>
          </p:contentPart>
        </mc:Choice>
        <mc:Fallback xmlns="">
          <p:pic>
            <p:nvPicPr>
              <p:cNvPr id="9" name="Ink 8">
                <a:extLst>
                  <a:ext uri="{FF2B5EF4-FFF2-40B4-BE49-F238E27FC236}">
                    <a16:creationId xmlns:a16="http://schemas.microsoft.com/office/drawing/2014/main" id="{A800DFF6-898C-4FC3-895E-F9D198F361A3}"/>
                  </a:ext>
                </a:extLst>
              </p:cNvPr>
              <p:cNvPicPr/>
              <p:nvPr/>
            </p:nvPicPr>
            <p:blipFill>
              <a:blip r:embed="rId6"/>
              <a:stretch>
                <a:fillRect/>
              </a:stretch>
            </p:blipFill>
            <p:spPr>
              <a:xfrm>
                <a:off x="2126070" y="3480900"/>
                <a:ext cx="1691280" cy="192240"/>
              </a:xfrm>
              <a:prstGeom prst="rect">
                <a:avLst/>
              </a:prstGeom>
            </p:spPr>
          </p:pic>
        </mc:Fallback>
      </mc:AlternateContent>
    </p:spTree>
    <p:extLst>
      <p:ext uri="{BB962C8B-B14F-4D97-AF65-F5344CB8AC3E}">
        <p14:creationId xmlns:p14="http://schemas.microsoft.com/office/powerpoint/2010/main" val="1655309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799515-0A4D-445D-8794-D2B7FB058C13}"/>
              </a:ext>
            </a:extLst>
          </p:cNvPr>
          <p:cNvPicPr>
            <a:picLocks noChangeAspect="1"/>
          </p:cNvPicPr>
          <p:nvPr/>
        </p:nvPicPr>
        <p:blipFill>
          <a:blip r:embed="rId2"/>
          <a:stretch>
            <a:fillRect/>
          </a:stretch>
        </p:blipFill>
        <p:spPr>
          <a:xfrm>
            <a:off x="288791" y="2736377"/>
            <a:ext cx="6026284" cy="1941196"/>
          </a:xfrm>
          <a:prstGeom prst="rect">
            <a:avLst/>
          </a:prstGeom>
        </p:spPr>
      </p:pic>
      <p:pic>
        <p:nvPicPr>
          <p:cNvPr id="5" name="Picture 4">
            <a:extLst>
              <a:ext uri="{FF2B5EF4-FFF2-40B4-BE49-F238E27FC236}">
                <a16:creationId xmlns:a16="http://schemas.microsoft.com/office/drawing/2014/main" id="{B7156F07-AE2A-4611-AF87-76B0F4189B5A}"/>
              </a:ext>
            </a:extLst>
          </p:cNvPr>
          <p:cNvPicPr>
            <a:picLocks noChangeAspect="1"/>
          </p:cNvPicPr>
          <p:nvPr/>
        </p:nvPicPr>
        <p:blipFill>
          <a:blip r:embed="rId3"/>
          <a:stretch>
            <a:fillRect/>
          </a:stretch>
        </p:blipFill>
        <p:spPr>
          <a:xfrm>
            <a:off x="288791" y="564379"/>
            <a:ext cx="6134597" cy="2042132"/>
          </a:xfrm>
          <a:prstGeom prst="rect">
            <a:avLst/>
          </a:prstGeom>
        </p:spPr>
      </p:pic>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ETL #2 – TRANSFORMATION. </a:t>
            </a:r>
            <a:r>
              <a:rPr lang="en-US" dirty="0">
                <a:solidFill>
                  <a:srgbClr val="0070C0"/>
                </a:solidFill>
                <a:effectLst/>
              </a:rPr>
              <a:t> To do machine learning models. Random Forest Regression</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extBox 13">
            <a:extLst>
              <a:ext uri="{FF2B5EF4-FFF2-40B4-BE49-F238E27FC236}">
                <a16:creationId xmlns:a16="http://schemas.microsoft.com/office/drawing/2014/main" id="{A0427C29-19B8-479D-B71B-6DF59524629B}"/>
              </a:ext>
            </a:extLst>
          </p:cNvPr>
          <p:cNvSpPr txBox="1"/>
          <p:nvPr/>
        </p:nvSpPr>
        <p:spPr>
          <a:xfrm>
            <a:off x="6423388" y="3250050"/>
            <a:ext cx="2013210" cy="30777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Same for NBA stats</a:t>
            </a:r>
            <a:endParaRPr lang="es-ES" sz="1400" b="1" dirty="0">
              <a:solidFill>
                <a:srgbClr val="0070C0"/>
              </a:solidFill>
              <a:latin typeface="Arial" panose="020B0604020202020204" pitchFamily="34" charset="0"/>
              <a:ea typeface="+mj-ea"/>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8D0F0E99-5E38-4B7E-A0EE-B151B3C87372}"/>
                  </a:ext>
                </a:extLst>
              </p14:cNvPr>
              <p14:cNvContentPartPr/>
              <p14:nvPr/>
            </p14:nvContentPartPr>
            <p14:xfrm>
              <a:off x="748975" y="945816"/>
              <a:ext cx="1168560" cy="7200"/>
            </p14:xfrm>
          </p:contentPart>
        </mc:Choice>
        <mc:Fallback xmlns="">
          <p:pic>
            <p:nvPicPr>
              <p:cNvPr id="7" name="Ink 6">
                <a:extLst>
                  <a:ext uri="{FF2B5EF4-FFF2-40B4-BE49-F238E27FC236}">
                    <a16:creationId xmlns:a16="http://schemas.microsoft.com/office/drawing/2014/main" id="{8D0F0E99-5E38-4B7E-A0EE-B151B3C87372}"/>
                  </a:ext>
                </a:extLst>
              </p:cNvPr>
              <p:cNvPicPr/>
              <p:nvPr/>
            </p:nvPicPr>
            <p:blipFill>
              <a:blip r:embed="rId5"/>
              <a:stretch>
                <a:fillRect/>
              </a:stretch>
            </p:blipFill>
            <p:spPr>
              <a:xfrm>
                <a:off x="712975" y="870027"/>
                <a:ext cx="1240200" cy="158400"/>
              </a:xfrm>
              <a:prstGeom prst="rect">
                <a:avLst/>
              </a:prstGeom>
            </p:spPr>
          </p:pic>
        </mc:Fallback>
      </mc:AlternateContent>
      <p:sp>
        <p:nvSpPr>
          <p:cNvPr id="12" name="TextBox 11">
            <a:extLst>
              <a:ext uri="{FF2B5EF4-FFF2-40B4-BE49-F238E27FC236}">
                <a16:creationId xmlns:a16="http://schemas.microsoft.com/office/drawing/2014/main" id="{DBF6C472-9E2A-4090-9BBB-D3B580A5FC37}"/>
              </a:ext>
            </a:extLst>
          </p:cNvPr>
          <p:cNvSpPr txBox="1"/>
          <p:nvPr/>
        </p:nvSpPr>
        <p:spPr>
          <a:xfrm>
            <a:off x="6409423" y="953016"/>
            <a:ext cx="1848751" cy="95410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Split </a:t>
            </a:r>
            <a:r>
              <a:rPr lang="en-US" sz="1400" b="1" dirty="0" err="1">
                <a:solidFill>
                  <a:srgbClr val="0070C0"/>
                </a:solidFill>
                <a:latin typeface="Arial" panose="020B0604020202020204" pitchFamily="34" charset="0"/>
                <a:ea typeface="+mj-ea"/>
                <a:cs typeface="Arial" panose="020B0604020202020204" pitchFamily="34" charset="0"/>
              </a:rPr>
              <a:t>dataframe</a:t>
            </a:r>
            <a:r>
              <a:rPr lang="en-US" sz="1400" b="1" dirty="0">
                <a:solidFill>
                  <a:srgbClr val="0070C0"/>
                </a:solidFill>
                <a:latin typeface="Arial" panose="020B0604020202020204" pitchFamily="34" charset="0"/>
                <a:ea typeface="+mj-ea"/>
                <a:cs typeface="Arial" panose="020B0604020202020204" pitchFamily="34" charset="0"/>
              </a:rPr>
              <a:t> for NCAA stats by keeping specific columns</a:t>
            </a:r>
            <a:endParaRPr lang="es-ES" sz="1400" b="1" dirty="0">
              <a:solidFill>
                <a:srgbClr val="0070C0"/>
              </a:solidFill>
              <a:latin typeface="Arial" panose="020B0604020202020204" pitchFamily="34" charset="0"/>
              <a:ea typeface="+mj-ea"/>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58913318-3466-4EF4-AB1F-B11EA9C56BEA}"/>
                  </a:ext>
                </a:extLst>
              </p14:cNvPr>
              <p14:cNvContentPartPr/>
              <p14:nvPr/>
            </p14:nvContentPartPr>
            <p14:xfrm>
              <a:off x="888660" y="3055260"/>
              <a:ext cx="591480" cy="16560"/>
            </p14:xfrm>
          </p:contentPart>
        </mc:Choice>
        <mc:Fallback xmlns="">
          <p:pic>
            <p:nvPicPr>
              <p:cNvPr id="13" name="Ink 12">
                <a:extLst>
                  <a:ext uri="{FF2B5EF4-FFF2-40B4-BE49-F238E27FC236}">
                    <a16:creationId xmlns:a16="http://schemas.microsoft.com/office/drawing/2014/main" id="{58913318-3466-4EF4-AB1F-B11EA9C56BEA}"/>
                  </a:ext>
                </a:extLst>
              </p:cNvPr>
              <p:cNvPicPr/>
              <p:nvPr/>
            </p:nvPicPr>
            <p:blipFill>
              <a:blip r:embed="rId7"/>
              <a:stretch>
                <a:fillRect/>
              </a:stretch>
            </p:blipFill>
            <p:spPr>
              <a:xfrm>
                <a:off x="853020" y="2983620"/>
                <a:ext cx="663120" cy="160200"/>
              </a:xfrm>
              <a:prstGeom prst="rect">
                <a:avLst/>
              </a:prstGeom>
            </p:spPr>
          </p:pic>
        </mc:Fallback>
      </mc:AlternateContent>
    </p:spTree>
    <p:extLst>
      <p:ext uri="{BB962C8B-B14F-4D97-AF65-F5344CB8AC3E}">
        <p14:creationId xmlns:p14="http://schemas.microsoft.com/office/powerpoint/2010/main" val="1868524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ETL #2 – TRANSFORMATION. </a:t>
            </a:r>
            <a:r>
              <a:rPr lang="en-US" dirty="0">
                <a:solidFill>
                  <a:srgbClr val="0070C0"/>
                </a:solidFill>
                <a:effectLst/>
              </a:rPr>
              <a:t> To do machine learning models. Random Forest Regression</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extBox 13">
            <a:extLst>
              <a:ext uri="{FF2B5EF4-FFF2-40B4-BE49-F238E27FC236}">
                <a16:creationId xmlns:a16="http://schemas.microsoft.com/office/drawing/2014/main" id="{A0427C29-19B8-479D-B71B-6DF59524629B}"/>
              </a:ext>
            </a:extLst>
          </p:cNvPr>
          <p:cNvSpPr txBox="1"/>
          <p:nvPr/>
        </p:nvSpPr>
        <p:spPr>
          <a:xfrm>
            <a:off x="5128889" y="4023955"/>
            <a:ext cx="2013210" cy="30777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Same for NBA stats</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12" name="TextBox 11">
            <a:extLst>
              <a:ext uri="{FF2B5EF4-FFF2-40B4-BE49-F238E27FC236}">
                <a16:creationId xmlns:a16="http://schemas.microsoft.com/office/drawing/2014/main" id="{DBF6C472-9E2A-4090-9BBB-D3B580A5FC37}"/>
              </a:ext>
            </a:extLst>
          </p:cNvPr>
          <p:cNvSpPr txBox="1"/>
          <p:nvPr/>
        </p:nvSpPr>
        <p:spPr>
          <a:xfrm>
            <a:off x="1100462" y="4070122"/>
            <a:ext cx="1848751" cy="523220"/>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Rename for NCAA stats</a:t>
            </a:r>
            <a:endParaRPr lang="es-ES" sz="1400" b="1" dirty="0">
              <a:solidFill>
                <a:srgbClr val="0070C0"/>
              </a:solidFill>
              <a:latin typeface="Arial" panose="020B0604020202020204" pitchFamily="34" charset="0"/>
              <a:ea typeface="+mj-ea"/>
              <a:cs typeface="Arial" panose="020B0604020202020204" pitchFamily="34" charset="0"/>
            </a:endParaRPr>
          </a:p>
        </p:txBody>
      </p:sp>
      <p:pic>
        <p:nvPicPr>
          <p:cNvPr id="15" name="Picture 14">
            <a:extLst>
              <a:ext uri="{FF2B5EF4-FFF2-40B4-BE49-F238E27FC236}">
                <a16:creationId xmlns:a16="http://schemas.microsoft.com/office/drawing/2014/main" id="{65C719B8-7BB3-4252-88C4-797663D3A8DF}"/>
              </a:ext>
            </a:extLst>
          </p:cNvPr>
          <p:cNvPicPr>
            <a:picLocks noChangeAspect="1"/>
          </p:cNvPicPr>
          <p:nvPr/>
        </p:nvPicPr>
        <p:blipFill>
          <a:blip r:embed="rId2"/>
          <a:stretch>
            <a:fillRect/>
          </a:stretch>
        </p:blipFill>
        <p:spPr>
          <a:xfrm>
            <a:off x="4420388" y="592169"/>
            <a:ext cx="3952257" cy="3062482"/>
          </a:xfrm>
          <a:prstGeom prst="rect">
            <a:avLst/>
          </a:prstGeom>
        </p:spPr>
      </p:pic>
      <p:pic>
        <p:nvPicPr>
          <p:cNvPr id="17" name="Picture 16">
            <a:extLst>
              <a:ext uri="{FF2B5EF4-FFF2-40B4-BE49-F238E27FC236}">
                <a16:creationId xmlns:a16="http://schemas.microsoft.com/office/drawing/2014/main" id="{0C923DCF-5718-4605-8C31-455D5854E661}"/>
              </a:ext>
            </a:extLst>
          </p:cNvPr>
          <p:cNvPicPr>
            <a:picLocks noChangeAspect="1"/>
          </p:cNvPicPr>
          <p:nvPr/>
        </p:nvPicPr>
        <p:blipFill>
          <a:blip r:embed="rId3"/>
          <a:stretch>
            <a:fillRect/>
          </a:stretch>
        </p:blipFill>
        <p:spPr>
          <a:xfrm>
            <a:off x="409575" y="550158"/>
            <a:ext cx="3929434" cy="3121053"/>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9262A06-5756-4770-8158-F005961A0313}"/>
                  </a:ext>
                </a:extLst>
              </p14:cNvPr>
              <p14:cNvContentPartPr/>
              <p14:nvPr/>
            </p14:nvContentPartPr>
            <p14:xfrm>
              <a:off x="5943510" y="894300"/>
              <a:ext cx="790560" cy="29880"/>
            </p14:xfrm>
          </p:contentPart>
        </mc:Choice>
        <mc:Fallback xmlns="">
          <p:pic>
            <p:nvPicPr>
              <p:cNvPr id="18" name="Ink 17">
                <a:extLst>
                  <a:ext uri="{FF2B5EF4-FFF2-40B4-BE49-F238E27FC236}">
                    <a16:creationId xmlns:a16="http://schemas.microsoft.com/office/drawing/2014/main" id="{79262A06-5756-4770-8158-F005961A0313}"/>
                  </a:ext>
                </a:extLst>
              </p:cNvPr>
              <p:cNvPicPr/>
              <p:nvPr/>
            </p:nvPicPr>
            <p:blipFill>
              <a:blip r:embed="rId5"/>
              <a:stretch>
                <a:fillRect/>
              </a:stretch>
            </p:blipFill>
            <p:spPr>
              <a:xfrm>
                <a:off x="5907510" y="822660"/>
                <a:ext cx="8622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2CE15ADC-9B93-4BDE-901A-AF45F735398E}"/>
                  </a:ext>
                </a:extLst>
              </p14:cNvPr>
              <p14:cNvContentPartPr/>
              <p14:nvPr/>
            </p14:nvContentPartPr>
            <p14:xfrm>
              <a:off x="1933470" y="837780"/>
              <a:ext cx="1344600" cy="29520"/>
            </p14:xfrm>
          </p:contentPart>
        </mc:Choice>
        <mc:Fallback xmlns="">
          <p:pic>
            <p:nvPicPr>
              <p:cNvPr id="19" name="Ink 18">
                <a:extLst>
                  <a:ext uri="{FF2B5EF4-FFF2-40B4-BE49-F238E27FC236}">
                    <a16:creationId xmlns:a16="http://schemas.microsoft.com/office/drawing/2014/main" id="{2CE15ADC-9B93-4BDE-901A-AF45F735398E}"/>
                  </a:ext>
                </a:extLst>
              </p:cNvPr>
              <p:cNvPicPr/>
              <p:nvPr/>
            </p:nvPicPr>
            <p:blipFill>
              <a:blip r:embed="rId7"/>
              <a:stretch>
                <a:fillRect/>
              </a:stretch>
            </p:blipFill>
            <p:spPr>
              <a:xfrm>
                <a:off x="1897470" y="765780"/>
                <a:ext cx="14162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D649D8F4-CA7A-484D-831F-3E48F3864EAD}"/>
                  </a:ext>
                </a:extLst>
              </p14:cNvPr>
              <p14:cNvContentPartPr/>
              <p14:nvPr/>
            </p14:nvContentPartPr>
            <p14:xfrm>
              <a:off x="6267150" y="942540"/>
              <a:ext cx="360" cy="360"/>
            </p14:xfrm>
          </p:contentPart>
        </mc:Choice>
        <mc:Fallback xmlns="">
          <p:pic>
            <p:nvPicPr>
              <p:cNvPr id="20" name="Ink 19">
                <a:extLst>
                  <a:ext uri="{FF2B5EF4-FFF2-40B4-BE49-F238E27FC236}">
                    <a16:creationId xmlns:a16="http://schemas.microsoft.com/office/drawing/2014/main" id="{D649D8F4-CA7A-484D-831F-3E48F3864EAD}"/>
                  </a:ext>
                </a:extLst>
              </p:cNvPr>
              <p:cNvPicPr/>
              <p:nvPr/>
            </p:nvPicPr>
            <p:blipFill>
              <a:blip r:embed="rId9"/>
              <a:stretch>
                <a:fillRect/>
              </a:stretch>
            </p:blipFill>
            <p:spPr>
              <a:xfrm>
                <a:off x="6231150" y="870900"/>
                <a:ext cx="72000" cy="144000"/>
              </a:xfrm>
              <a:prstGeom prst="rect">
                <a:avLst/>
              </a:prstGeom>
            </p:spPr>
          </p:pic>
        </mc:Fallback>
      </mc:AlternateContent>
    </p:spTree>
    <p:extLst>
      <p:ext uri="{BB962C8B-B14F-4D97-AF65-F5344CB8AC3E}">
        <p14:creationId xmlns:p14="http://schemas.microsoft.com/office/powerpoint/2010/main" val="3727553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ETL #2 – LOADING PHASE. </a:t>
            </a:r>
            <a:r>
              <a:rPr lang="en-US" dirty="0">
                <a:solidFill>
                  <a:srgbClr val="0070C0"/>
                </a:solidFill>
                <a:effectLst/>
              </a:rPr>
              <a:t> To do machine learning models. Random Forest Regression</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pic>
        <p:nvPicPr>
          <p:cNvPr id="5" name="Picture 4">
            <a:extLst>
              <a:ext uri="{FF2B5EF4-FFF2-40B4-BE49-F238E27FC236}">
                <a16:creationId xmlns:a16="http://schemas.microsoft.com/office/drawing/2014/main" id="{2C5B06B2-DB23-4E6B-8AAD-0E7E35938B6D}"/>
              </a:ext>
            </a:extLst>
          </p:cNvPr>
          <p:cNvPicPr>
            <a:picLocks noChangeAspect="1"/>
          </p:cNvPicPr>
          <p:nvPr/>
        </p:nvPicPr>
        <p:blipFill>
          <a:blip r:embed="rId2"/>
          <a:stretch>
            <a:fillRect/>
          </a:stretch>
        </p:blipFill>
        <p:spPr>
          <a:xfrm>
            <a:off x="381000" y="819944"/>
            <a:ext cx="5048955" cy="1219370"/>
          </a:xfrm>
          <a:prstGeom prst="rect">
            <a:avLst/>
          </a:prstGeom>
        </p:spPr>
      </p:pic>
    </p:spTree>
    <p:extLst>
      <p:ext uri="{BB962C8B-B14F-4D97-AF65-F5344CB8AC3E}">
        <p14:creationId xmlns:p14="http://schemas.microsoft.com/office/powerpoint/2010/main" val="644098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27</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ETL #1 &amp; 2</a:t>
            </a: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71737" y="2997579"/>
            <a:ext cx="3292332" cy="355222"/>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42225801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CODING</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Rounded Corners 10">
            <a:extLst>
              <a:ext uri="{FF2B5EF4-FFF2-40B4-BE49-F238E27FC236}">
                <a16:creationId xmlns:a16="http://schemas.microsoft.com/office/drawing/2014/main" id="{ADC12979-C4B3-4FE8-B1C2-67C8DBD440F8}"/>
              </a:ext>
            </a:extLst>
          </p:cNvPr>
          <p:cNvSpPr/>
          <p:nvPr/>
        </p:nvSpPr>
        <p:spPr>
          <a:xfrm>
            <a:off x="1354412" y="999183"/>
            <a:ext cx="639393" cy="100847"/>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TextBox 3">
            <a:extLst>
              <a:ext uri="{FF2B5EF4-FFF2-40B4-BE49-F238E27FC236}">
                <a16:creationId xmlns:a16="http://schemas.microsoft.com/office/drawing/2014/main" id="{EC3E5508-371B-40C8-9516-308D618FC3D2}"/>
              </a:ext>
            </a:extLst>
          </p:cNvPr>
          <p:cNvSpPr txBox="1"/>
          <p:nvPr/>
        </p:nvSpPr>
        <p:spPr>
          <a:xfrm>
            <a:off x="731861" y="772607"/>
            <a:ext cx="7057727" cy="584775"/>
          </a:xfrm>
          <a:prstGeom prst="rect">
            <a:avLst/>
          </a:prstGeom>
          <a:noFill/>
        </p:spPr>
        <p:txBody>
          <a:bodyPr wrap="square" rtlCol="0">
            <a:spAutoFit/>
          </a:bodyPr>
          <a:lstStyle/>
          <a:p>
            <a:pPr>
              <a:buClr>
                <a:srgbClr val="0070C0"/>
              </a:buClr>
            </a:pPr>
            <a:r>
              <a:rPr lang="en-US" sz="1600" dirty="0">
                <a:solidFill>
                  <a:srgbClr val="1D1C1D"/>
                </a:solidFill>
                <a:latin typeface="Arial" panose="020B0604020202020204" pitchFamily="34" charset="0"/>
                <a:cs typeface="Arial" panose="020B0604020202020204" pitchFamily="34" charset="0"/>
              </a:rPr>
              <a:t>In addition to code reviewed for ETL with </a:t>
            </a:r>
            <a:r>
              <a:rPr lang="en-US" sz="1600" dirty="0" err="1">
                <a:solidFill>
                  <a:srgbClr val="1D1C1D"/>
                </a:solidFill>
                <a:latin typeface="Arial" panose="020B0604020202020204" pitchFamily="34" charset="0"/>
                <a:cs typeface="Arial" panose="020B0604020202020204" pitchFamily="34" charset="0"/>
              </a:rPr>
              <a:t>jupyter</a:t>
            </a:r>
            <a:r>
              <a:rPr lang="en-US" sz="1600" dirty="0">
                <a:solidFill>
                  <a:srgbClr val="1D1C1D"/>
                </a:solidFill>
                <a:latin typeface="Arial" panose="020B0604020202020204" pitchFamily="34" charset="0"/>
                <a:cs typeface="Arial" panose="020B0604020202020204" pitchFamily="34" charset="0"/>
              </a:rPr>
              <a:t> notebook, additional programs are:</a:t>
            </a:r>
            <a:endParaRPr lang="es-ES" sz="16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DFE189E-3501-4D0B-8D6B-7D2317A58348}"/>
              </a:ext>
            </a:extLst>
          </p:cNvPr>
          <p:cNvSpPr txBox="1"/>
          <p:nvPr/>
        </p:nvSpPr>
        <p:spPr>
          <a:xfrm>
            <a:off x="869396" y="2921837"/>
            <a:ext cx="7057727" cy="461665"/>
          </a:xfrm>
          <a:prstGeom prst="rect">
            <a:avLst/>
          </a:prstGeom>
          <a:noFill/>
        </p:spPr>
        <p:txBody>
          <a:bodyPr wrap="square" rtlCol="0">
            <a:spAutoFit/>
          </a:bodyPr>
          <a:lstStyle/>
          <a:p>
            <a:pPr>
              <a:buClr>
                <a:srgbClr val="0070C0"/>
              </a:buClr>
            </a:pPr>
            <a:r>
              <a:rPr lang="en-US" sz="2400" b="1" dirty="0">
                <a:solidFill>
                  <a:srgbClr val="1D1C1D"/>
                </a:solidFill>
                <a:latin typeface="Arial" panose="020B0604020202020204" pitchFamily="34" charset="0"/>
                <a:cs typeface="Arial" panose="020B0604020202020204" pitchFamily="34" charset="0"/>
              </a:rPr>
              <a:t>app.py </a:t>
            </a:r>
            <a:r>
              <a:rPr lang="en-US" sz="1600" dirty="0">
                <a:solidFill>
                  <a:srgbClr val="1D1C1D"/>
                </a:solidFill>
                <a:latin typeface="Arial" panose="020B0604020202020204" pitchFamily="34" charset="0"/>
                <a:cs typeface="Arial" panose="020B0604020202020204" pitchFamily="34" charset="0"/>
              </a:rPr>
              <a:t>Python code containing logic of user interface</a:t>
            </a:r>
            <a:endParaRPr lang="es-ES" sz="1600" dirty="0">
              <a:latin typeface="Arial" panose="020B0604020202020204" pitchFamily="34" charset="0"/>
              <a:cs typeface="Arial" panose="020B0604020202020204" pitchFamily="34" charset="0"/>
            </a:endParaRPr>
          </a:p>
        </p:txBody>
      </p:sp>
      <p:sp>
        <p:nvSpPr>
          <p:cNvPr id="12" name="Google Shape;1923;p9">
            <a:extLst>
              <a:ext uri="{FF2B5EF4-FFF2-40B4-BE49-F238E27FC236}">
                <a16:creationId xmlns:a16="http://schemas.microsoft.com/office/drawing/2014/main" id="{CE4BFE10-3ACF-4448-9CD7-04A5706A1854}"/>
              </a:ext>
            </a:extLst>
          </p:cNvPr>
          <p:cNvSpPr/>
          <p:nvPr/>
        </p:nvSpPr>
        <p:spPr>
          <a:xfrm>
            <a:off x="226363" y="1406871"/>
            <a:ext cx="505498" cy="506192"/>
          </a:xfrm>
          <a:prstGeom prst="ellipse">
            <a:avLst/>
          </a:prstGeom>
          <a:solidFill>
            <a:srgbClr val="0070C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Arial"/>
                <a:cs typeface="Arial"/>
                <a:sym typeface="Arial"/>
              </a:rPr>
              <a:t>1</a:t>
            </a:r>
            <a:endParaRPr kumimoji="0" sz="3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Arial"/>
              <a:cs typeface="Arial"/>
              <a:sym typeface="Arial"/>
            </a:endParaRPr>
          </a:p>
        </p:txBody>
      </p:sp>
      <p:sp>
        <p:nvSpPr>
          <p:cNvPr id="13" name="TextBox 12">
            <a:extLst>
              <a:ext uri="{FF2B5EF4-FFF2-40B4-BE49-F238E27FC236}">
                <a16:creationId xmlns:a16="http://schemas.microsoft.com/office/drawing/2014/main" id="{3FC2F014-CA8F-4DA4-9711-127DFFF89117}"/>
              </a:ext>
            </a:extLst>
          </p:cNvPr>
          <p:cNvSpPr txBox="1"/>
          <p:nvPr/>
        </p:nvSpPr>
        <p:spPr>
          <a:xfrm>
            <a:off x="869396" y="2134088"/>
            <a:ext cx="7057727" cy="707886"/>
          </a:xfrm>
          <a:prstGeom prst="rect">
            <a:avLst/>
          </a:prstGeom>
          <a:noFill/>
        </p:spPr>
        <p:txBody>
          <a:bodyPr wrap="square" rtlCol="0">
            <a:spAutoFit/>
          </a:bodyPr>
          <a:lstStyle/>
          <a:p>
            <a:pPr>
              <a:buClr>
                <a:srgbClr val="0070C0"/>
              </a:buClr>
            </a:pPr>
            <a:r>
              <a:rPr lang="en-US" sz="2400" b="1" dirty="0" err="1">
                <a:solidFill>
                  <a:srgbClr val="1D1C1D"/>
                </a:solidFill>
                <a:latin typeface="Arial" panose="020B0604020202020204" pitchFamily="34" charset="0"/>
                <a:cs typeface="Arial" panose="020B0604020202020204" pitchFamily="34" charset="0"/>
              </a:rPr>
              <a:t>clustering_distances.ipynb</a:t>
            </a:r>
            <a:r>
              <a:rPr lang="en-US" sz="2400" b="1" dirty="0">
                <a:solidFill>
                  <a:srgbClr val="1D1C1D"/>
                </a:solidFill>
                <a:latin typeface="Arial" panose="020B0604020202020204" pitchFamily="34" charset="0"/>
                <a:cs typeface="Arial" panose="020B0604020202020204" pitchFamily="34" charset="0"/>
              </a:rPr>
              <a:t> </a:t>
            </a:r>
            <a:r>
              <a:rPr lang="en-US" sz="1600" dirty="0">
                <a:solidFill>
                  <a:srgbClr val="1D1C1D"/>
                </a:solidFill>
                <a:latin typeface="Arial" panose="020B0604020202020204" pitchFamily="34" charset="0"/>
                <a:cs typeface="Arial" panose="020B0604020202020204" pitchFamily="34" charset="0"/>
              </a:rPr>
              <a:t>Code to test calculations on Euclidean distances between players.</a:t>
            </a:r>
            <a:endParaRPr lang="es-ES" sz="1600" dirty="0">
              <a:latin typeface="Arial" panose="020B0604020202020204" pitchFamily="34" charset="0"/>
              <a:cs typeface="Arial" panose="020B0604020202020204" pitchFamily="34" charset="0"/>
            </a:endParaRPr>
          </a:p>
        </p:txBody>
      </p:sp>
      <p:sp>
        <p:nvSpPr>
          <p:cNvPr id="14" name="Google Shape;1923;p9">
            <a:extLst>
              <a:ext uri="{FF2B5EF4-FFF2-40B4-BE49-F238E27FC236}">
                <a16:creationId xmlns:a16="http://schemas.microsoft.com/office/drawing/2014/main" id="{F354570C-8AF7-4F33-A704-7780B318A86E}"/>
              </a:ext>
            </a:extLst>
          </p:cNvPr>
          <p:cNvSpPr/>
          <p:nvPr/>
        </p:nvSpPr>
        <p:spPr>
          <a:xfrm>
            <a:off x="235656" y="2134088"/>
            <a:ext cx="505498" cy="506192"/>
          </a:xfrm>
          <a:prstGeom prst="ellipse">
            <a:avLst/>
          </a:prstGeom>
          <a:solidFill>
            <a:srgbClr val="0070C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Arial"/>
                <a:cs typeface="Arial"/>
                <a:sym typeface="Arial"/>
              </a:rPr>
              <a:t>2</a:t>
            </a:r>
            <a:endParaRPr kumimoji="0" sz="3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Arial"/>
              <a:cs typeface="Arial"/>
              <a:sym typeface="Arial"/>
            </a:endParaRPr>
          </a:p>
        </p:txBody>
      </p:sp>
      <p:sp>
        <p:nvSpPr>
          <p:cNvPr id="15" name="TextBox 14">
            <a:extLst>
              <a:ext uri="{FF2B5EF4-FFF2-40B4-BE49-F238E27FC236}">
                <a16:creationId xmlns:a16="http://schemas.microsoft.com/office/drawing/2014/main" id="{8933C9E8-01E9-4680-BA56-A3F5AB834FA6}"/>
              </a:ext>
            </a:extLst>
          </p:cNvPr>
          <p:cNvSpPr txBox="1"/>
          <p:nvPr/>
        </p:nvSpPr>
        <p:spPr>
          <a:xfrm>
            <a:off x="869396" y="1405204"/>
            <a:ext cx="7057727" cy="707886"/>
          </a:xfrm>
          <a:prstGeom prst="rect">
            <a:avLst/>
          </a:prstGeom>
          <a:noFill/>
        </p:spPr>
        <p:txBody>
          <a:bodyPr wrap="square" rtlCol="0">
            <a:spAutoFit/>
          </a:bodyPr>
          <a:lstStyle/>
          <a:p>
            <a:pPr>
              <a:buClr>
                <a:srgbClr val="0070C0"/>
              </a:buClr>
            </a:pPr>
            <a:r>
              <a:rPr lang="en-US" sz="2400" b="1" dirty="0" err="1">
                <a:solidFill>
                  <a:srgbClr val="1D1C1D"/>
                </a:solidFill>
                <a:latin typeface="Arial" panose="020B0604020202020204" pitchFamily="34" charset="0"/>
                <a:cs typeface="Arial" panose="020B0604020202020204" pitchFamily="34" charset="0"/>
              </a:rPr>
              <a:t>NCAA_Rookie_Prediction.ipynb</a:t>
            </a:r>
            <a:r>
              <a:rPr lang="en-US" sz="2400" b="1" dirty="0">
                <a:solidFill>
                  <a:srgbClr val="1D1C1D"/>
                </a:solidFill>
                <a:latin typeface="Arial" panose="020B0604020202020204" pitchFamily="34" charset="0"/>
                <a:cs typeface="Arial" panose="020B0604020202020204" pitchFamily="34" charset="0"/>
              </a:rPr>
              <a:t> </a:t>
            </a:r>
            <a:r>
              <a:rPr lang="en-US" sz="1600" dirty="0">
                <a:solidFill>
                  <a:srgbClr val="1D1C1D"/>
                </a:solidFill>
                <a:latin typeface="Arial" panose="020B0604020202020204" pitchFamily="34" charset="0"/>
                <a:cs typeface="Arial" panose="020B0604020202020204" pitchFamily="34" charset="0"/>
              </a:rPr>
              <a:t>Code to test machine learning on linear and Random forest regressions</a:t>
            </a:r>
            <a:endParaRPr lang="es-ES" sz="1600" dirty="0">
              <a:latin typeface="Arial" panose="020B0604020202020204" pitchFamily="34" charset="0"/>
              <a:cs typeface="Arial" panose="020B0604020202020204" pitchFamily="34" charset="0"/>
            </a:endParaRPr>
          </a:p>
        </p:txBody>
      </p:sp>
      <p:sp>
        <p:nvSpPr>
          <p:cNvPr id="16" name="Google Shape;1923;p9">
            <a:extLst>
              <a:ext uri="{FF2B5EF4-FFF2-40B4-BE49-F238E27FC236}">
                <a16:creationId xmlns:a16="http://schemas.microsoft.com/office/drawing/2014/main" id="{77CF8E24-7FEE-4628-BCF4-A84B1E888C9D}"/>
              </a:ext>
            </a:extLst>
          </p:cNvPr>
          <p:cNvSpPr/>
          <p:nvPr/>
        </p:nvSpPr>
        <p:spPr>
          <a:xfrm>
            <a:off x="261678" y="2851481"/>
            <a:ext cx="505498" cy="506192"/>
          </a:xfrm>
          <a:prstGeom prst="ellipse">
            <a:avLst/>
          </a:prstGeom>
          <a:solidFill>
            <a:srgbClr val="0070C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Arial"/>
                <a:cs typeface="Arial"/>
                <a:sym typeface="Arial"/>
              </a:rPr>
              <a:t>3</a:t>
            </a:r>
            <a:endParaRPr kumimoji="0" sz="3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Arial"/>
              <a:cs typeface="Arial"/>
              <a:sym typeface="Arial"/>
            </a:endParaRPr>
          </a:p>
        </p:txBody>
      </p:sp>
    </p:spTree>
    <p:extLst>
      <p:ext uri="{BB962C8B-B14F-4D97-AF65-F5344CB8AC3E}">
        <p14:creationId xmlns:p14="http://schemas.microsoft.com/office/powerpoint/2010/main" val="302391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p:tgtEl>
                                          <p:spTgt spid="12"/>
                                        </p:tgtEl>
                                        <p:attrNameLst>
                                          <p:attrName>ppt_x</p:attrName>
                                        </p:attrNameLst>
                                      </p:cBhvr>
                                      <p:tavLst>
                                        <p:tav tm="0">
                                          <p:val>
                                            <p:strVal val="#ppt_x+1"/>
                                          </p:val>
                                        </p:tav>
                                        <p:tav tm="100000">
                                          <p:val>
                                            <p:strVal val="#ppt_x"/>
                                          </p:val>
                                        </p:tav>
                                      </p:tavLst>
                                    </p:anim>
                                  </p:childTnLst>
                                </p:cTn>
                              </p:par>
                              <p:par>
                                <p:cTn id="12" presetID="2" presetClass="entr" presetSubtype="2"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p:tgtEl>
                                          <p:spTgt spid="14"/>
                                        </p:tgtEl>
                                        <p:attrNameLst>
                                          <p:attrName>ppt_x</p:attrName>
                                        </p:attrNameLst>
                                      </p:cBhvr>
                                      <p:tavLst>
                                        <p:tav tm="0">
                                          <p:val>
                                            <p:strVal val="#ppt_x+1"/>
                                          </p:val>
                                        </p:tav>
                                        <p:tav tm="100000">
                                          <p:val>
                                            <p:strVal val="#ppt_x"/>
                                          </p:val>
                                        </p:tav>
                                      </p:tavLst>
                                    </p:anim>
                                  </p:childTnLst>
                                </p:cTn>
                              </p:par>
                              <p:par>
                                <p:cTn id="15" presetID="2" presetClass="entr" presetSubtype="2"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p:tgtEl>
                                          <p:spTgt spid="1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7D1D990-9446-4083-AEBC-229C9594D964}"/>
              </a:ext>
            </a:extLst>
          </p:cNvPr>
          <p:cNvPicPr>
            <a:picLocks noChangeAspect="1"/>
          </p:cNvPicPr>
          <p:nvPr/>
        </p:nvPicPr>
        <p:blipFill>
          <a:blip r:embed="rId2"/>
          <a:stretch>
            <a:fillRect/>
          </a:stretch>
        </p:blipFill>
        <p:spPr>
          <a:xfrm>
            <a:off x="649462" y="556126"/>
            <a:ext cx="4545959" cy="4486275"/>
          </a:xfrm>
          <a:prstGeom prst="rect">
            <a:avLst/>
          </a:prstGeom>
        </p:spPr>
      </p:pic>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CODING. </a:t>
            </a:r>
            <a:r>
              <a:rPr lang="en-US" sz="2000" b="1" dirty="0" err="1">
                <a:solidFill>
                  <a:srgbClr val="1D1C1D"/>
                </a:solidFill>
                <a:latin typeface="Arial" panose="020B0604020202020204" pitchFamily="34" charset="0"/>
                <a:cs typeface="Arial" panose="020B0604020202020204" pitchFamily="34" charset="0"/>
              </a:rPr>
              <a:t>NCAA_Rookie_Prediction.ipynb</a:t>
            </a:r>
            <a:r>
              <a:rPr lang="en-US" sz="2000" b="1" dirty="0">
                <a:solidFill>
                  <a:srgbClr val="1D1C1D"/>
                </a:solidFill>
                <a:latin typeface="Arial" panose="020B0604020202020204" pitchFamily="34" charset="0"/>
                <a:cs typeface="Arial" panose="020B0604020202020204" pitchFamily="34" charset="0"/>
              </a:rPr>
              <a:t> </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a:xfrm>
            <a:off x="8573286" y="4868094"/>
            <a:ext cx="570713" cy="27384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8E6F98AD-377C-4D4C-B2D2-932BF48C7A3B}"/>
                  </a:ext>
                </a:extLst>
              </p14:cNvPr>
              <p14:cNvContentPartPr/>
              <p14:nvPr/>
            </p14:nvContentPartPr>
            <p14:xfrm>
              <a:off x="1042995" y="1703062"/>
              <a:ext cx="1094400" cy="28800"/>
            </p14:xfrm>
          </p:contentPart>
        </mc:Choice>
        <mc:Fallback>
          <p:pic>
            <p:nvPicPr>
              <p:cNvPr id="7" name="Ink 6">
                <a:extLst>
                  <a:ext uri="{FF2B5EF4-FFF2-40B4-BE49-F238E27FC236}">
                    <a16:creationId xmlns:a16="http://schemas.microsoft.com/office/drawing/2014/main" id="{8E6F98AD-377C-4D4C-B2D2-932BF48C7A3B}"/>
                  </a:ext>
                </a:extLst>
              </p:cNvPr>
              <p:cNvPicPr/>
              <p:nvPr/>
            </p:nvPicPr>
            <p:blipFill>
              <a:blip r:embed="rId4"/>
              <a:stretch>
                <a:fillRect/>
              </a:stretch>
            </p:blipFill>
            <p:spPr>
              <a:xfrm>
                <a:off x="1006995" y="1631422"/>
                <a:ext cx="116604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242777F2-8E67-4298-B84E-E9E81EBC829D}"/>
                  </a:ext>
                </a:extLst>
              </p14:cNvPr>
              <p14:cNvContentPartPr/>
              <p14:nvPr/>
            </p14:nvContentPartPr>
            <p14:xfrm>
              <a:off x="1034568" y="2074773"/>
              <a:ext cx="1561680" cy="25920"/>
            </p14:xfrm>
          </p:contentPart>
        </mc:Choice>
        <mc:Fallback>
          <p:pic>
            <p:nvPicPr>
              <p:cNvPr id="8" name="Ink 7">
                <a:extLst>
                  <a:ext uri="{FF2B5EF4-FFF2-40B4-BE49-F238E27FC236}">
                    <a16:creationId xmlns:a16="http://schemas.microsoft.com/office/drawing/2014/main" id="{242777F2-8E67-4298-B84E-E9E81EBC829D}"/>
                  </a:ext>
                </a:extLst>
              </p:cNvPr>
              <p:cNvPicPr/>
              <p:nvPr/>
            </p:nvPicPr>
            <p:blipFill>
              <a:blip r:embed="rId6"/>
              <a:stretch>
                <a:fillRect/>
              </a:stretch>
            </p:blipFill>
            <p:spPr>
              <a:xfrm>
                <a:off x="998568" y="2003133"/>
                <a:ext cx="1633320" cy="169560"/>
              </a:xfrm>
              <a:prstGeom prst="rect">
                <a:avLst/>
              </a:prstGeom>
            </p:spPr>
          </p:pic>
        </mc:Fallback>
      </mc:AlternateContent>
      <p:sp>
        <p:nvSpPr>
          <p:cNvPr id="9" name="Rectangle: Rounded Corners 8">
            <a:extLst>
              <a:ext uri="{FF2B5EF4-FFF2-40B4-BE49-F238E27FC236}">
                <a16:creationId xmlns:a16="http://schemas.microsoft.com/office/drawing/2014/main" id="{836B1EF3-E096-4CD4-91E3-AEA9B1256390}"/>
              </a:ext>
            </a:extLst>
          </p:cNvPr>
          <p:cNvSpPr/>
          <p:nvPr/>
        </p:nvSpPr>
        <p:spPr>
          <a:xfrm>
            <a:off x="957269" y="2617429"/>
            <a:ext cx="1719255" cy="2424972"/>
          </a:xfrm>
          <a:custGeom>
            <a:avLst/>
            <a:gdLst>
              <a:gd name="connsiteX0" fmla="*/ 0 w 1719255"/>
              <a:gd name="connsiteY0" fmla="*/ 286548 h 2424972"/>
              <a:gd name="connsiteX1" fmla="*/ 286548 w 1719255"/>
              <a:gd name="connsiteY1" fmla="*/ 0 h 2424972"/>
              <a:gd name="connsiteX2" fmla="*/ 825243 w 1719255"/>
              <a:gd name="connsiteY2" fmla="*/ 0 h 2424972"/>
              <a:gd name="connsiteX3" fmla="*/ 1432707 w 1719255"/>
              <a:gd name="connsiteY3" fmla="*/ 0 h 2424972"/>
              <a:gd name="connsiteX4" fmla="*/ 1719255 w 1719255"/>
              <a:gd name="connsiteY4" fmla="*/ 286548 h 2424972"/>
              <a:gd name="connsiteX5" fmla="*/ 1719255 w 1719255"/>
              <a:gd name="connsiteY5" fmla="*/ 786555 h 2424972"/>
              <a:gd name="connsiteX6" fmla="*/ 1719255 w 1719255"/>
              <a:gd name="connsiteY6" fmla="*/ 1212486 h 2424972"/>
              <a:gd name="connsiteX7" fmla="*/ 1719255 w 1719255"/>
              <a:gd name="connsiteY7" fmla="*/ 1656936 h 2424972"/>
              <a:gd name="connsiteX8" fmla="*/ 1719255 w 1719255"/>
              <a:gd name="connsiteY8" fmla="*/ 2138424 h 2424972"/>
              <a:gd name="connsiteX9" fmla="*/ 1432707 w 1719255"/>
              <a:gd name="connsiteY9" fmla="*/ 2424972 h 2424972"/>
              <a:gd name="connsiteX10" fmla="*/ 848166 w 1719255"/>
              <a:gd name="connsiteY10" fmla="*/ 2424972 h 2424972"/>
              <a:gd name="connsiteX11" fmla="*/ 286548 w 1719255"/>
              <a:gd name="connsiteY11" fmla="*/ 2424972 h 2424972"/>
              <a:gd name="connsiteX12" fmla="*/ 0 w 1719255"/>
              <a:gd name="connsiteY12" fmla="*/ 2138424 h 2424972"/>
              <a:gd name="connsiteX13" fmla="*/ 0 w 1719255"/>
              <a:gd name="connsiteY13" fmla="*/ 1675455 h 2424972"/>
              <a:gd name="connsiteX14" fmla="*/ 0 w 1719255"/>
              <a:gd name="connsiteY14" fmla="*/ 1193967 h 2424972"/>
              <a:gd name="connsiteX15" fmla="*/ 0 w 1719255"/>
              <a:gd name="connsiteY15" fmla="*/ 730998 h 2424972"/>
              <a:gd name="connsiteX16" fmla="*/ 0 w 1719255"/>
              <a:gd name="connsiteY16" fmla="*/ 286548 h 242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9255" h="2424972" extrusionOk="0">
                <a:moveTo>
                  <a:pt x="0" y="286548"/>
                </a:moveTo>
                <a:cubicBezTo>
                  <a:pt x="-5048" y="116553"/>
                  <a:pt x="118740" y="-6616"/>
                  <a:pt x="286548" y="0"/>
                </a:cubicBezTo>
                <a:cubicBezTo>
                  <a:pt x="455051" y="-5644"/>
                  <a:pt x="614189" y="45642"/>
                  <a:pt x="825243" y="0"/>
                </a:cubicBezTo>
                <a:cubicBezTo>
                  <a:pt x="1036298" y="-45642"/>
                  <a:pt x="1238336" y="619"/>
                  <a:pt x="1432707" y="0"/>
                </a:cubicBezTo>
                <a:cubicBezTo>
                  <a:pt x="1588603" y="43015"/>
                  <a:pt x="1725495" y="130109"/>
                  <a:pt x="1719255" y="286548"/>
                </a:cubicBezTo>
                <a:cubicBezTo>
                  <a:pt x="1739188" y="468655"/>
                  <a:pt x="1705564" y="667725"/>
                  <a:pt x="1719255" y="786555"/>
                </a:cubicBezTo>
                <a:cubicBezTo>
                  <a:pt x="1732946" y="905385"/>
                  <a:pt x="1686392" y="1115503"/>
                  <a:pt x="1719255" y="1212486"/>
                </a:cubicBezTo>
                <a:cubicBezTo>
                  <a:pt x="1752118" y="1309469"/>
                  <a:pt x="1706431" y="1439123"/>
                  <a:pt x="1719255" y="1656936"/>
                </a:cubicBezTo>
                <a:cubicBezTo>
                  <a:pt x="1732079" y="1874749"/>
                  <a:pt x="1683581" y="1963219"/>
                  <a:pt x="1719255" y="2138424"/>
                </a:cubicBezTo>
                <a:cubicBezTo>
                  <a:pt x="1724261" y="2284544"/>
                  <a:pt x="1582813" y="2415261"/>
                  <a:pt x="1432707" y="2424972"/>
                </a:cubicBezTo>
                <a:cubicBezTo>
                  <a:pt x="1174215" y="2447591"/>
                  <a:pt x="1024897" y="2379128"/>
                  <a:pt x="848166" y="2424972"/>
                </a:cubicBezTo>
                <a:cubicBezTo>
                  <a:pt x="671435" y="2470816"/>
                  <a:pt x="408601" y="2396358"/>
                  <a:pt x="286548" y="2424972"/>
                </a:cubicBezTo>
                <a:cubicBezTo>
                  <a:pt x="129898" y="2462264"/>
                  <a:pt x="1135" y="2290873"/>
                  <a:pt x="0" y="2138424"/>
                </a:cubicBezTo>
                <a:cubicBezTo>
                  <a:pt x="-13348" y="1949524"/>
                  <a:pt x="49482" y="1903150"/>
                  <a:pt x="0" y="1675455"/>
                </a:cubicBezTo>
                <a:cubicBezTo>
                  <a:pt x="-49482" y="1447760"/>
                  <a:pt x="48455" y="1292117"/>
                  <a:pt x="0" y="1193967"/>
                </a:cubicBezTo>
                <a:cubicBezTo>
                  <a:pt x="-48455" y="1095817"/>
                  <a:pt x="16389" y="879825"/>
                  <a:pt x="0" y="730998"/>
                </a:cubicBezTo>
                <a:cubicBezTo>
                  <a:pt x="-16389" y="582171"/>
                  <a:pt x="37949" y="406089"/>
                  <a:pt x="0" y="286548"/>
                </a:cubicBezTo>
                <a:close/>
              </a:path>
            </a:pathLst>
          </a:custGeom>
          <a:noFill/>
          <a:ln w="22225">
            <a:solidFill>
              <a:srgbClr val="FF0000"/>
            </a:solidFill>
            <a:extLst>
              <a:ext uri="{C807C97D-BFC1-408E-A445-0C87EB9F89A2}">
                <ask:lineSketchStyleProps xmlns:ask="http://schemas.microsoft.com/office/drawing/2018/sketchyshapes" sd="248868165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TextBox 10">
            <a:extLst>
              <a:ext uri="{FF2B5EF4-FFF2-40B4-BE49-F238E27FC236}">
                <a16:creationId xmlns:a16="http://schemas.microsoft.com/office/drawing/2014/main" id="{840F372A-05B6-4826-B35C-5535CFD9858E}"/>
              </a:ext>
            </a:extLst>
          </p:cNvPr>
          <p:cNvSpPr txBox="1"/>
          <p:nvPr/>
        </p:nvSpPr>
        <p:spPr>
          <a:xfrm>
            <a:off x="5828633" y="978454"/>
            <a:ext cx="1848751" cy="95410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Linear regression &amp; Random forest regressor results per feature</a:t>
            </a:r>
            <a:endParaRPr lang="es-ES" sz="1400" b="1" dirty="0">
              <a:solidFill>
                <a:srgbClr val="0070C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106047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9FDC5-DE9D-4AD3-9225-D3BEDC5D67F5}"/>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F7B2F7FE-8A3B-4A77-92F0-F5CEECB68B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5" name="TextBox 4">
            <a:extLst>
              <a:ext uri="{FF2B5EF4-FFF2-40B4-BE49-F238E27FC236}">
                <a16:creationId xmlns:a16="http://schemas.microsoft.com/office/drawing/2014/main" id="{452215F9-AB80-48D8-80E6-8AE1B96D6820}"/>
              </a:ext>
            </a:extLst>
          </p:cNvPr>
          <p:cNvSpPr txBox="1"/>
          <p:nvPr/>
        </p:nvSpPr>
        <p:spPr>
          <a:xfrm>
            <a:off x="2286000" y="2249049"/>
            <a:ext cx="4572000" cy="923330"/>
          </a:xfrm>
          <a:prstGeom prst="rect">
            <a:avLst/>
          </a:prstGeom>
          <a:noFill/>
        </p:spPr>
        <p:txBody>
          <a:bodyPr wrap="square">
            <a:spAutoFit/>
          </a:bodyPr>
          <a:lstStyle/>
          <a:p>
            <a:r>
              <a:rPr lang="en-US" dirty="0">
                <a:hlinkClick r:id="rId2"/>
              </a:rPr>
              <a:t>https://share.streamlit.io/aburstyn9068/nba_player_comparison/main/app.py</a:t>
            </a:r>
            <a:endParaRPr lang="en-US" dirty="0"/>
          </a:p>
          <a:p>
            <a:endParaRPr lang="en-US" dirty="0"/>
          </a:p>
        </p:txBody>
      </p:sp>
    </p:spTree>
    <p:extLst>
      <p:ext uri="{BB962C8B-B14F-4D97-AF65-F5344CB8AC3E}">
        <p14:creationId xmlns:p14="http://schemas.microsoft.com/office/powerpoint/2010/main" val="1215660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CODING. </a:t>
            </a:r>
            <a:r>
              <a:rPr lang="en-US" sz="2000" b="1" dirty="0" err="1">
                <a:solidFill>
                  <a:srgbClr val="1D1C1D"/>
                </a:solidFill>
                <a:latin typeface="Arial" panose="020B0604020202020204" pitchFamily="34" charset="0"/>
                <a:cs typeface="Arial" panose="020B0604020202020204" pitchFamily="34" charset="0"/>
              </a:rPr>
              <a:t>clustering_distances.ipynb</a:t>
            </a:r>
            <a:r>
              <a:rPr lang="en-US" sz="2000" b="1" dirty="0">
                <a:solidFill>
                  <a:srgbClr val="1D1C1D"/>
                </a:solidFill>
                <a:latin typeface="Arial" panose="020B0604020202020204" pitchFamily="34" charset="0"/>
                <a:cs typeface="Arial" panose="020B0604020202020204" pitchFamily="34" charset="0"/>
              </a:rPr>
              <a:t> </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a:xfrm>
            <a:off x="8573286" y="4868094"/>
            <a:ext cx="570713" cy="27384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pic>
        <p:nvPicPr>
          <p:cNvPr id="5" name="Picture 4">
            <a:extLst>
              <a:ext uri="{FF2B5EF4-FFF2-40B4-BE49-F238E27FC236}">
                <a16:creationId xmlns:a16="http://schemas.microsoft.com/office/drawing/2014/main" id="{4AAE5269-2FEA-4A2C-99CC-E28D5D958B4C}"/>
              </a:ext>
            </a:extLst>
          </p:cNvPr>
          <p:cNvPicPr>
            <a:picLocks noChangeAspect="1"/>
          </p:cNvPicPr>
          <p:nvPr/>
        </p:nvPicPr>
        <p:blipFill>
          <a:blip r:embed="rId2"/>
          <a:stretch>
            <a:fillRect/>
          </a:stretch>
        </p:blipFill>
        <p:spPr>
          <a:xfrm>
            <a:off x="570713" y="619124"/>
            <a:ext cx="5402184" cy="4352925"/>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8E6F98AD-377C-4D4C-B2D2-932BF48C7A3B}"/>
                  </a:ext>
                </a:extLst>
              </p14:cNvPr>
              <p14:cNvContentPartPr/>
              <p14:nvPr/>
            </p14:nvContentPartPr>
            <p14:xfrm>
              <a:off x="1895310" y="1266540"/>
              <a:ext cx="1094400" cy="28800"/>
            </p14:xfrm>
          </p:contentPart>
        </mc:Choice>
        <mc:Fallback>
          <p:pic>
            <p:nvPicPr>
              <p:cNvPr id="7" name="Ink 6">
                <a:extLst>
                  <a:ext uri="{FF2B5EF4-FFF2-40B4-BE49-F238E27FC236}">
                    <a16:creationId xmlns:a16="http://schemas.microsoft.com/office/drawing/2014/main" id="{8E6F98AD-377C-4D4C-B2D2-932BF48C7A3B}"/>
                  </a:ext>
                </a:extLst>
              </p:cNvPr>
              <p:cNvPicPr/>
              <p:nvPr/>
            </p:nvPicPr>
            <p:blipFill>
              <a:blip r:embed="rId4"/>
              <a:stretch>
                <a:fillRect/>
              </a:stretch>
            </p:blipFill>
            <p:spPr>
              <a:xfrm>
                <a:off x="1859310" y="1193629"/>
                <a:ext cx="1166040" cy="174258"/>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242777F2-8E67-4298-B84E-E9E81EBC829D}"/>
                  </a:ext>
                </a:extLst>
              </p14:cNvPr>
              <p14:cNvContentPartPr/>
              <p14:nvPr/>
            </p14:nvContentPartPr>
            <p14:xfrm>
              <a:off x="1580670" y="3817860"/>
              <a:ext cx="1561680" cy="25920"/>
            </p14:xfrm>
          </p:contentPart>
        </mc:Choice>
        <mc:Fallback>
          <p:pic>
            <p:nvPicPr>
              <p:cNvPr id="8" name="Ink 7">
                <a:extLst>
                  <a:ext uri="{FF2B5EF4-FFF2-40B4-BE49-F238E27FC236}">
                    <a16:creationId xmlns:a16="http://schemas.microsoft.com/office/drawing/2014/main" id="{242777F2-8E67-4298-B84E-E9E81EBC829D}"/>
                  </a:ext>
                </a:extLst>
              </p:cNvPr>
              <p:cNvPicPr/>
              <p:nvPr/>
            </p:nvPicPr>
            <p:blipFill>
              <a:blip r:embed="rId6"/>
              <a:stretch>
                <a:fillRect/>
              </a:stretch>
            </p:blipFill>
            <p:spPr>
              <a:xfrm>
                <a:off x="1544670" y="3745860"/>
                <a:ext cx="1633320" cy="169560"/>
              </a:xfrm>
              <a:prstGeom prst="rect">
                <a:avLst/>
              </a:prstGeom>
            </p:spPr>
          </p:pic>
        </mc:Fallback>
      </mc:AlternateContent>
      <p:sp>
        <p:nvSpPr>
          <p:cNvPr id="9" name="Rectangle: Rounded Corners 8">
            <a:extLst>
              <a:ext uri="{FF2B5EF4-FFF2-40B4-BE49-F238E27FC236}">
                <a16:creationId xmlns:a16="http://schemas.microsoft.com/office/drawing/2014/main" id="{836B1EF3-E096-4CD4-91E3-AEA9B1256390}"/>
              </a:ext>
            </a:extLst>
          </p:cNvPr>
          <p:cNvSpPr/>
          <p:nvPr/>
        </p:nvSpPr>
        <p:spPr>
          <a:xfrm>
            <a:off x="5193273" y="2036404"/>
            <a:ext cx="643976" cy="1544996"/>
          </a:xfrm>
          <a:custGeom>
            <a:avLst/>
            <a:gdLst>
              <a:gd name="connsiteX0" fmla="*/ 0 w 643976"/>
              <a:gd name="connsiteY0" fmla="*/ 107331 h 1544996"/>
              <a:gd name="connsiteX1" fmla="*/ 107331 w 643976"/>
              <a:gd name="connsiteY1" fmla="*/ 0 h 1544996"/>
              <a:gd name="connsiteX2" fmla="*/ 536645 w 643976"/>
              <a:gd name="connsiteY2" fmla="*/ 0 h 1544996"/>
              <a:gd name="connsiteX3" fmla="*/ 643976 w 643976"/>
              <a:gd name="connsiteY3" fmla="*/ 107331 h 1544996"/>
              <a:gd name="connsiteX4" fmla="*/ 643976 w 643976"/>
              <a:gd name="connsiteY4" fmla="*/ 550776 h 1544996"/>
              <a:gd name="connsiteX5" fmla="*/ 643976 w 643976"/>
              <a:gd name="connsiteY5" fmla="*/ 980917 h 1544996"/>
              <a:gd name="connsiteX6" fmla="*/ 643976 w 643976"/>
              <a:gd name="connsiteY6" fmla="*/ 1437665 h 1544996"/>
              <a:gd name="connsiteX7" fmla="*/ 536645 w 643976"/>
              <a:gd name="connsiteY7" fmla="*/ 1544996 h 1544996"/>
              <a:gd name="connsiteX8" fmla="*/ 107331 w 643976"/>
              <a:gd name="connsiteY8" fmla="*/ 1544996 h 1544996"/>
              <a:gd name="connsiteX9" fmla="*/ 0 w 643976"/>
              <a:gd name="connsiteY9" fmla="*/ 1437665 h 1544996"/>
              <a:gd name="connsiteX10" fmla="*/ 0 w 643976"/>
              <a:gd name="connsiteY10" fmla="*/ 1034130 h 1544996"/>
              <a:gd name="connsiteX11" fmla="*/ 0 w 643976"/>
              <a:gd name="connsiteY11" fmla="*/ 617292 h 1544996"/>
              <a:gd name="connsiteX12" fmla="*/ 0 w 643976"/>
              <a:gd name="connsiteY12" fmla="*/ 107331 h 154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3976" h="1544996" extrusionOk="0">
                <a:moveTo>
                  <a:pt x="0" y="107331"/>
                </a:moveTo>
                <a:cubicBezTo>
                  <a:pt x="-3450" y="40031"/>
                  <a:pt x="41348" y="-4645"/>
                  <a:pt x="107331" y="0"/>
                </a:cubicBezTo>
                <a:cubicBezTo>
                  <a:pt x="303333" y="-11080"/>
                  <a:pt x="380668" y="6759"/>
                  <a:pt x="536645" y="0"/>
                </a:cubicBezTo>
                <a:cubicBezTo>
                  <a:pt x="600771" y="3690"/>
                  <a:pt x="639771" y="50527"/>
                  <a:pt x="643976" y="107331"/>
                </a:cubicBezTo>
                <a:cubicBezTo>
                  <a:pt x="671712" y="280222"/>
                  <a:pt x="619582" y="416580"/>
                  <a:pt x="643976" y="550776"/>
                </a:cubicBezTo>
                <a:cubicBezTo>
                  <a:pt x="668370" y="684972"/>
                  <a:pt x="630039" y="891735"/>
                  <a:pt x="643976" y="980917"/>
                </a:cubicBezTo>
                <a:cubicBezTo>
                  <a:pt x="657913" y="1070099"/>
                  <a:pt x="626169" y="1234463"/>
                  <a:pt x="643976" y="1437665"/>
                </a:cubicBezTo>
                <a:cubicBezTo>
                  <a:pt x="630023" y="1488000"/>
                  <a:pt x="587850" y="1545052"/>
                  <a:pt x="536645" y="1544996"/>
                </a:cubicBezTo>
                <a:cubicBezTo>
                  <a:pt x="449854" y="1576036"/>
                  <a:pt x="305996" y="1543577"/>
                  <a:pt x="107331" y="1544996"/>
                </a:cubicBezTo>
                <a:cubicBezTo>
                  <a:pt x="58686" y="1533451"/>
                  <a:pt x="-8766" y="1512391"/>
                  <a:pt x="0" y="1437665"/>
                </a:cubicBezTo>
                <a:cubicBezTo>
                  <a:pt x="-2620" y="1320728"/>
                  <a:pt x="5090" y="1117964"/>
                  <a:pt x="0" y="1034130"/>
                </a:cubicBezTo>
                <a:cubicBezTo>
                  <a:pt x="-5090" y="950296"/>
                  <a:pt x="13487" y="726044"/>
                  <a:pt x="0" y="617292"/>
                </a:cubicBezTo>
                <a:cubicBezTo>
                  <a:pt x="-13487" y="508540"/>
                  <a:pt x="54012" y="275180"/>
                  <a:pt x="0" y="107331"/>
                </a:cubicBezTo>
                <a:close/>
              </a:path>
            </a:pathLst>
          </a:custGeom>
          <a:noFill/>
          <a:ln w="22225">
            <a:solidFill>
              <a:srgbClr val="FF0000"/>
            </a:solidFill>
            <a:extLst>
              <a:ext uri="{C807C97D-BFC1-408E-A445-0C87EB9F89A2}">
                <ask:lineSketchStyleProps xmlns:ask="http://schemas.microsoft.com/office/drawing/2018/sketchyshapes" sd="248868165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angle: Rounded Corners 9">
            <a:extLst>
              <a:ext uri="{FF2B5EF4-FFF2-40B4-BE49-F238E27FC236}">
                <a16:creationId xmlns:a16="http://schemas.microsoft.com/office/drawing/2014/main" id="{EEDC07C2-4030-4FFF-902C-3DE61B769CC5}"/>
              </a:ext>
            </a:extLst>
          </p:cNvPr>
          <p:cNvSpPr/>
          <p:nvPr/>
        </p:nvSpPr>
        <p:spPr>
          <a:xfrm>
            <a:off x="5012298" y="3972744"/>
            <a:ext cx="643976" cy="857250"/>
          </a:xfrm>
          <a:custGeom>
            <a:avLst/>
            <a:gdLst>
              <a:gd name="connsiteX0" fmla="*/ 0 w 643976"/>
              <a:gd name="connsiteY0" fmla="*/ 107331 h 857250"/>
              <a:gd name="connsiteX1" fmla="*/ 107331 w 643976"/>
              <a:gd name="connsiteY1" fmla="*/ 0 h 857250"/>
              <a:gd name="connsiteX2" fmla="*/ 536645 w 643976"/>
              <a:gd name="connsiteY2" fmla="*/ 0 h 857250"/>
              <a:gd name="connsiteX3" fmla="*/ 643976 w 643976"/>
              <a:gd name="connsiteY3" fmla="*/ 107331 h 857250"/>
              <a:gd name="connsiteX4" fmla="*/ 643976 w 643976"/>
              <a:gd name="connsiteY4" fmla="*/ 428625 h 857250"/>
              <a:gd name="connsiteX5" fmla="*/ 643976 w 643976"/>
              <a:gd name="connsiteY5" fmla="*/ 749919 h 857250"/>
              <a:gd name="connsiteX6" fmla="*/ 536645 w 643976"/>
              <a:gd name="connsiteY6" fmla="*/ 857250 h 857250"/>
              <a:gd name="connsiteX7" fmla="*/ 107331 w 643976"/>
              <a:gd name="connsiteY7" fmla="*/ 857250 h 857250"/>
              <a:gd name="connsiteX8" fmla="*/ 0 w 643976"/>
              <a:gd name="connsiteY8" fmla="*/ 749919 h 857250"/>
              <a:gd name="connsiteX9" fmla="*/ 0 w 643976"/>
              <a:gd name="connsiteY9" fmla="*/ 422199 h 857250"/>
              <a:gd name="connsiteX10" fmla="*/ 0 w 643976"/>
              <a:gd name="connsiteY10" fmla="*/ 10733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976" h="857250" extrusionOk="0">
                <a:moveTo>
                  <a:pt x="0" y="107331"/>
                </a:moveTo>
                <a:cubicBezTo>
                  <a:pt x="-3450" y="40031"/>
                  <a:pt x="41348" y="-4645"/>
                  <a:pt x="107331" y="0"/>
                </a:cubicBezTo>
                <a:cubicBezTo>
                  <a:pt x="303333" y="-11080"/>
                  <a:pt x="380668" y="6759"/>
                  <a:pt x="536645" y="0"/>
                </a:cubicBezTo>
                <a:cubicBezTo>
                  <a:pt x="600771" y="3690"/>
                  <a:pt x="639771" y="50527"/>
                  <a:pt x="643976" y="107331"/>
                </a:cubicBezTo>
                <a:cubicBezTo>
                  <a:pt x="679750" y="228248"/>
                  <a:pt x="621061" y="272640"/>
                  <a:pt x="643976" y="428625"/>
                </a:cubicBezTo>
                <a:cubicBezTo>
                  <a:pt x="666891" y="584610"/>
                  <a:pt x="625080" y="661339"/>
                  <a:pt x="643976" y="749919"/>
                </a:cubicBezTo>
                <a:cubicBezTo>
                  <a:pt x="647133" y="808112"/>
                  <a:pt x="599118" y="857643"/>
                  <a:pt x="536645" y="857250"/>
                </a:cubicBezTo>
                <a:cubicBezTo>
                  <a:pt x="354770" y="899948"/>
                  <a:pt x="296204" y="831258"/>
                  <a:pt x="107331" y="857250"/>
                </a:cubicBezTo>
                <a:cubicBezTo>
                  <a:pt x="52012" y="847653"/>
                  <a:pt x="-4873" y="803389"/>
                  <a:pt x="0" y="749919"/>
                </a:cubicBezTo>
                <a:cubicBezTo>
                  <a:pt x="-27401" y="667879"/>
                  <a:pt x="21445" y="575326"/>
                  <a:pt x="0" y="422199"/>
                </a:cubicBezTo>
                <a:cubicBezTo>
                  <a:pt x="-21445" y="269072"/>
                  <a:pt x="11268" y="220340"/>
                  <a:pt x="0" y="107331"/>
                </a:cubicBezTo>
                <a:close/>
              </a:path>
            </a:pathLst>
          </a:custGeom>
          <a:noFill/>
          <a:ln w="22225">
            <a:solidFill>
              <a:srgbClr val="FF0000"/>
            </a:solidFill>
            <a:extLst>
              <a:ext uri="{C807C97D-BFC1-408E-A445-0C87EB9F89A2}">
                <ask:lineSketchStyleProps xmlns:ask="http://schemas.microsoft.com/office/drawing/2018/sketchyshapes" sd="248868165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TextBox 10">
            <a:extLst>
              <a:ext uri="{FF2B5EF4-FFF2-40B4-BE49-F238E27FC236}">
                <a16:creationId xmlns:a16="http://schemas.microsoft.com/office/drawing/2014/main" id="{840F372A-05B6-4826-B35C-5535CFD9858E}"/>
              </a:ext>
            </a:extLst>
          </p:cNvPr>
          <p:cNvSpPr txBox="1"/>
          <p:nvPr/>
        </p:nvSpPr>
        <p:spPr>
          <a:xfrm>
            <a:off x="6380848" y="2426254"/>
            <a:ext cx="1848751" cy="738664"/>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Euclidean distance calculation in </a:t>
            </a:r>
            <a:r>
              <a:rPr lang="en-US" sz="1400" b="1" dirty="0" err="1">
                <a:solidFill>
                  <a:srgbClr val="0070C0"/>
                </a:solidFill>
                <a:latin typeface="Arial" panose="020B0604020202020204" pitchFamily="34" charset="0"/>
                <a:ea typeface="+mj-ea"/>
                <a:cs typeface="Arial" panose="020B0604020202020204" pitchFamily="34" charset="0"/>
              </a:rPr>
              <a:t>dataframe</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12" name="TextBox 11">
            <a:extLst>
              <a:ext uri="{FF2B5EF4-FFF2-40B4-BE49-F238E27FC236}">
                <a16:creationId xmlns:a16="http://schemas.microsoft.com/office/drawing/2014/main" id="{625EA113-A3FF-4FC3-A727-C10087F9AE5D}"/>
              </a:ext>
            </a:extLst>
          </p:cNvPr>
          <p:cNvSpPr txBox="1"/>
          <p:nvPr/>
        </p:nvSpPr>
        <p:spPr>
          <a:xfrm>
            <a:off x="6380848" y="3972744"/>
            <a:ext cx="1848751" cy="95410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Sort descending to get shortest distance btw players</a:t>
            </a:r>
            <a:endParaRPr lang="es-ES" sz="1400" b="1" dirty="0">
              <a:solidFill>
                <a:srgbClr val="0070C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903977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6FA0F0-864B-40F6-87E5-EDF1B756455C}"/>
              </a:ext>
            </a:extLst>
          </p:cNvPr>
          <p:cNvPicPr>
            <a:picLocks noChangeAspect="1"/>
          </p:cNvPicPr>
          <p:nvPr/>
        </p:nvPicPr>
        <p:blipFill>
          <a:blip r:embed="rId2"/>
          <a:stretch>
            <a:fillRect/>
          </a:stretch>
        </p:blipFill>
        <p:spPr>
          <a:xfrm>
            <a:off x="819151" y="476250"/>
            <a:ext cx="4145965" cy="4602957"/>
          </a:xfrm>
          <a:prstGeom prst="rect">
            <a:avLst/>
          </a:prstGeom>
        </p:spPr>
      </p:pic>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a:xfrm>
            <a:off x="352425" y="64293"/>
            <a:ext cx="8210266" cy="327511"/>
          </a:xfrm>
        </p:spPr>
        <p:txBody>
          <a:bodyPr>
            <a:noAutofit/>
          </a:bodyPr>
          <a:lstStyle/>
          <a:p>
            <a:pPr marL="4054475" indent="-4054475"/>
            <a:r>
              <a:rPr lang="en-US" sz="2000" dirty="0"/>
              <a:t>CODING. </a:t>
            </a:r>
            <a:r>
              <a:rPr lang="en-US" sz="2000" b="1" dirty="0" err="1">
                <a:solidFill>
                  <a:srgbClr val="1D1C1D"/>
                </a:solidFill>
                <a:latin typeface="Arial" panose="020B0604020202020204" pitchFamily="34" charset="0"/>
                <a:cs typeface="Arial" panose="020B0604020202020204" pitchFamily="34" charset="0"/>
              </a:rPr>
              <a:t>clustering_distances.ipynb</a:t>
            </a:r>
            <a:r>
              <a:rPr lang="en-US" sz="2000" b="1" dirty="0">
                <a:solidFill>
                  <a:srgbClr val="1D1C1D"/>
                </a:solidFill>
                <a:latin typeface="Arial" panose="020B0604020202020204" pitchFamily="34" charset="0"/>
                <a:cs typeface="Arial" panose="020B0604020202020204" pitchFamily="34" charset="0"/>
              </a:rPr>
              <a:t> </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a:xfrm>
            <a:off x="8573286" y="4868094"/>
            <a:ext cx="570713" cy="27384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8E6F98AD-377C-4D4C-B2D2-932BF48C7A3B}"/>
                  </a:ext>
                </a:extLst>
              </p14:cNvPr>
              <p14:cNvContentPartPr/>
              <p14:nvPr/>
            </p14:nvContentPartPr>
            <p14:xfrm>
              <a:off x="1131450" y="1047465"/>
              <a:ext cx="1094400" cy="28800"/>
            </p14:xfrm>
          </p:contentPart>
        </mc:Choice>
        <mc:Fallback>
          <p:pic>
            <p:nvPicPr>
              <p:cNvPr id="7" name="Ink 6">
                <a:extLst>
                  <a:ext uri="{FF2B5EF4-FFF2-40B4-BE49-F238E27FC236}">
                    <a16:creationId xmlns:a16="http://schemas.microsoft.com/office/drawing/2014/main" id="{8E6F98AD-377C-4D4C-B2D2-932BF48C7A3B}"/>
                  </a:ext>
                </a:extLst>
              </p:cNvPr>
              <p:cNvPicPr/>
              <p:nvPr/>
            </p:nvPicPr>
            <p:blipFill>
              <a:blip r:embed="rId4"/>
              <a:stretch>
                <a:fillRect/>
              </a:stretch>
            </p:blipFill>
            <p:spPr>
              <a:xfrm>
                <a:off x="1095450" y="974554"/>
                <a:ext cx="1166040" cy="174258"/>
              </a:xfrm>
              <a:prstGeom prst="rect">
                <a:avLst/>
              </a:prstGeom>
            </p:spPr>
          </p:pic>
        </mc:Fallback>
      </mc:AlternateContent>
      <p:sp>
        <p:nvSpPr>
          <p:cNvPr id="11" name="TextBox 10">
            <a:extLst>
              <a:ext uri="{FF2B5EF4-FFF2-40B4-BE49-F238E27FC236}">
                <a16:creationId xmlns:a16="http://schemas.microsoft.com/office/drawing/2014/main" id="{840F372A-05B6-4826-B35C-5535CFD9858E}"/>
              </a:ext>
            </a:extLst>
          </p:cNvPr>
          <p:cNvSpPr txBox="1"/>
          <p:nvPr/>
        </p:nvSpPr>
        <p:spPr>
          <a:xfrm>
            <a:off x="5637898" y="768904"/>
            <a:ext cx="1848751" cy="95410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Correlation between feature performances heatmap</a:t>
            </a:r>
            <a:endParaRPr lang="es-ES" sz="1400" b="1" dirty="0">
              <a:solidFill>
                <a:srgbClr val="0070C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105260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CODING. </a:t>
            </a:r>
            <a:r>
              <a:rPr lang="en-US" sz="2000" b="1" dirty="0">
                <a:solidFill>
                  <a:srgbClr val="1D1C1D"/>
                </a:solidFill>
                <a:latin typeface="Arial" panose="020B0604020202020204" pitchFamily="34" charset="0"/>
                <a:cs typeface="Arial" panose="020B0604020202020204" pitchFamily="34" charset="0"/>
              </a:rPr>
              <a:t>App.py </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pic>
        <p:nvPicPr>
          <p:cNvPr id="6" name="Picture 5">
            <a:extLst>
              <a:ext uri="{FF2B5EF4-FFF2-40B4-BE49-F238E27FC236}">
                <a16:creationId xmlns:a16="http://schemas.microsoft.com/office/drawing/2014/main" id="{32FA79DD-02F1-4613-B7D0-E7421826DC72}"/>
              </a:ext>
            </a:extLst>
          </p:cNvPr>
          <p:cNvPicPr>
            <a:picLocks noChangeAspect="1"/>
          </p:cNvPicPr>
          <p:nvPr/>
        </p:nvPicPr>
        <p:blipFill>
          <a:blip r:embed="rId2"/>
          <a:stretch>
            <a:fillRect/>
          </a:stretch>
        </p:blipFill>
        <p:spPr>
          <a:xfrm>
            <a:off x="559466" y="526256"/>
            <a:ext cx="4490802" cy="4341837"/>
          </a:xfrm>
          <a:prstGeom prst="rect">
            <a:avLst/>
          </a:prstGeom>
        </p:spPr>
      </p:pic>
    </p:spTree>
    <p:extLst>
      <p:ext uri="{BB962C8B-B14F-4D97-AF65-F5344CB8AC3E}">
        <p14:creationId xmlns:p14="http://schemas.microsoft.com/office/powerpoint/2010/main" val="2635788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33</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ETL #1 &amp; 2</a:t>
            </a: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86604" y="3384155"/>
            <a:ext cx="4377108" cy="355222"/>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2385187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USER INTERFACE.</a:t>
            </a:r>
            <a:r>
              <a:rPr lang="en-US" sz="2000" dirty="0">
                <a:solidFill>
                  <a:schemeClr val="tx1"/>
                </a:solidFill>
              </a:rPr>
              <a:t> Data filtering &amp; target player selection</a:t>
            </a:r>
            <a:endParaRPr lang="es-ES" sz="2000" dirty="0">
              <a:solidFill>
                <a:schemeClr val="tx1"/>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7" name="TextBox 16">
            <a:extLst>
              <a:ext uri="{FF2B5EF4-FFF2-40B4-BE49-F238E27FC236}">
                <a16:creationId xmlns:a16="http://schemas.microsoft.com/office/drawing/2014/main" id="{3FCFACFA-89E0-482D-ACAC-562CCDAD4BDF}"/>
              </a:ext>
            </a:extLst>
          </p:cNvPr>
          <p:cNvSpPr txBox="1"/>
          <p:nvPr/>
        </p:nvSpPr>
        <p:spPr>
          <a:xfrm>
            <a:off x="657226" y="4607899"/>
            <a:ext cx="5953124" cy="307777"/>
          </a:xfrm>
          <a:prstGeom prst="rect">
            <a:avLst/>
          </a:prstGeom>
          <a:noFill/>
        </p:spPr>
        <p:txBody>
          <a:bodyPr wrap="square">
            <a:spAutoFit/>
          </a:bodyPr>
          <a:lstStyle/>
          <a:p>
            <a:r>
              <a:rPr lang="en-US" sz="1400" dirty="0">
                <a:hlinkClick r:id="rId2"/>
              </a:rPr>
              <a:t>https://share.streamlit.io/aburstyn9068/nba_player_comparison/main/app.py</a:t>
            </a:r>
            <a:endParaRPr lang="en-US" sz="1400" dirty="0"/>
          </a:p>
        </p:txBody>
      </p:sp>
      <p:pic>
        <p:nvPicPr>
          <p:cNvPr id="7" name="Picture 6">
            <a:extLst>
              <a:ext uri="{FF2B5EF4-FFF2-40B4-BE49-F238E27FC236}">
                <a16:creationId xmlns:a16="http://schemas.microsoft.com/office/drawing/2014/main" id="{27FDDF76-E822-4876-A2FE-A8EC7A360495}"/>
              </a:ext>
            </a:extLst>
          </p:cNvPr>
          <p:cNvPicPr>
            <a:picLocks noChangeAspect="1"/>
          </p:cNvPicPr>
          <p:nvPr/>
        </p:nvPicPr>
        <p:blipFill>
          <a:blip r:embed="rId3"/>
          <a:stretch>
            <a:fillRect/>
          </a:stretch>
        </p:blipFill>
        <p:spPr>
          <a:xfrm>
            <a:off x="523875" y="559342"/>
            <a:ext cx="7096125" cy="3919118"/>
          </a:xfrm>
          <a:prstGeom prst="rect">
            <a:avLst/>
          </a:prstGeom>
        </p:spPr>
      </p:pic>
    </p:spTree>
    <p:extLst>
      <p:ext uri="{BB962C8B-B14F-4D97-AF65-F5344CB8AC3E}">
        <p14:creationId xmlns:p14="http://schemas.microsoft.com/office/powerpoint/2010/main" val="536897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USER INTERFACE.</a:t>
            </a:r>
            <a:r>
              <a:rPr lang="en-US" sz="2000" dirty="0">
                <a:solidFill>
                  <a:schemeClr val="tx1"/>
                </a:solidFill>
              </a:rPr>
              <a:t> Network graph</a:t>
            </a:r>
            <a:endParaRPr lang="es-ES" sz="2000" dirty="0">
              <a:solidFill>
                <a:schemeClr val="tx1"/>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7" name="TextBox 16">
            <a:extLst>
              <a:ext uri="{FF2B5EF4-FFF2-40B4-BE49-F238E27FC236}">
                <a16:creationId xmlns:a16="http://schemas.microsoft.com/office/drawing/2014/main" id="{3FCFACFA-89E0-482D-ACAC-562CCDAD4BDF}"/>
              </a:ext>
            </a:extLst>
          </p:cNvPr>
          <p:cNvSpPr txBox="1"/>
          <p:nvPr/>
        </p:nvSpPr>
        <p:spPr>
          <a:xfrm>
            <a:off x="657226" y="4607899"/>
            <a:ext cx="5953124" cy="307777"/>
          </a:xfrm>
          <a:prstGeom prst="rect">
            <a:avLst/>
          </a:prstGeom>
          <a:noFill/>
        </p:spPr>
        <p:txBody>
          <a:bodyPr wrap="square">
            <a:spAutoFit/>
          </a:bodyPr>
          <a:lstStyle/>
          <a:p>
            <a:r>
              <a:rPr lang="en-US" sz="1400" dirty="0">
                <a:hlinkClick r:id="rId2"/>
              </a:rPr>
              <a:t>https://share.streamlit.io/aburstyn9068/nba_player_comparison/main/app.py</a:t>
            </a:r>
            <a:endParaRPr lang="en-US" sz="1400" dirty="0"/>
          </a:p>
        </p:txBody>
      </p:sp>
      <p:pic>
        <p:nvPicPr>
          <p:cNvPr id="6" name="Picture 5">
            <a:extLst>
              <a:ext uri="{FF2B5EF4-FFF2-40B4-BE49-F238E27FC236}">
                <a16:creationId xmlns:a16="http://schemas.microsoft.com/office/drawing/2014/main" id="{D64B7EB1-9C52-4843-A65A-0E8049AA2534}"/>
              </a:ext>
            </a:extLst>
          </p:cNvPr>
          <p:cNvPicPr>
            <a:picLocks noChangeAspect="1"/>
          </p:cNvPicPr>
          <p:nvPr/>
        </p:nvPicPr>
        <p:blipFill>
          <a:blip r:embed="rId3"/>
          <a:stretch>
            <a:fillRect/>
          </a:stretch>
        </p:blipFill>
        <p:spPr>
          <a:xfrm>
            <a:off x="657226" y="528237"/>
            <a:ext cx="6957272" cy="3981329"/>
          </a:xfrm>
          <a:prstGeom prst="rect">
            <a:avLst/>
          </a:prstGeom>
        </p:spPr>
      </p:pic>
    </p:spTree>
    <p:extLst>
      <p:ext uri="{BB962C8B-B14F-4D97-AF65-F5344CB8AC3E}">
        <p14:creationId xmlns:p14="http://schemas.microsoft.com/office/powerpoint/2010/main" val="1705480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USER INTERFACE. </a:t>
            </a:r>
            <a:r>
              <a:rPr lang="en-US" sz="2000" dirty="0">
                <a:solidFill>
                  <a:schemeClr val="tx1"/>
                </a:solidFill>
              </a:rPr>
              <a:t>Interactive bar graph</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7" name="TextBox 16">
            <a:extLst>
              <a:ext uri="{FF2B5EF4-FFF2-40B4-BE49-F238E27FC236}">
                <a16:creationId xmlns:a16="http://schemas.microsoft.com/office/drawing/2014/main" id="{3FCFACFA-89E0-482D-ACAC-562CCDAD4BDF}"/>
              </a:ext>
            </a:extLst>
          </p:cNvPr>
          <p:cNvSpPr txBox="1"/>
          <p:nvPr/>
        </p:nvSpPr>
        <p:spPr>
          <a:xfrm>
            <a:off x="657226" y="4607899"/>
            <a:ext cx="5953124" cy="307777"/>
          </a:xfrm>
          <a:prstGeom prst="rect">
            <a:avLst/>
          </a:prstGeom>
          <a:noFill/>
        </p:spPr>
        <p:txBody>
          <a:bodyPr wrap="square">
            <a:spAutoFit/>
          </a:bodyPr>
          <a:lstStyle/>
          <a:p>
            <a:r>
              <a:rPr lang="en-US" sz="1400" dirty="0">
                <a:hlinkClick r:id="rId2"/>
              </a:rPr>
              <a:t>https://share.streamlit.io/aburstyn9068/nba_player_comparison/main/app.py</a:t>
            </a:r>
            <a:endParaRPr lang="en-US" sz="1400" dirty="0"/>
          </a:p>
        </p:txBody>
      </p:sp>
      <p:pic>
        <p:nvPicPr>
          <p:cNvPr id="5" name="Picture 4">
            <a:extLst>
              <a:ext uri="{FF2B5EF4-FFF2-40B4-BE49-F238E27FC236}">
                <a16:creationId xmlns:a16="http://schemas.microsoft.com/office/drawing/2014/main" id="{86ED420F-3806-428F-A1F7-17E97B8BDD9D}"/>
              </a:ext>
            </a:extLst>
          </p:cNvPr>
          <p:cNvPicPr>
            <a:picLocks noChangeAspect="1"/>
          </p:cNvPicPr>
          <p:nvPr/>
        </p:nvPicPr>
        <p:blipFill>
          <a:blip r:embed="rId3"/>
          <a:stretch>
            <a:fillRect/>
          </a:stretch>
        </p:blipFill>
        <p:spPr>
          <a:xfrm>
            <a:off x="657226" y="508179"/>
            <a:ext cx="6229349" cy="3944660"/>
          </a:xfrm>
          <a:prstGeom prst="rect">
            <a:avLst/>
          </a:prstGeom>
        </p:spPr>
      </p:pic>
    </p:spTree>
    <p:extLst>
      <p:ext uri="{BB962C8B-B14F-4D97-AF65-F5344CB8AC3E}">
        <p14:creationId xmlns:p14="http://schemas.microsoft.com/office/powerpoint/2010/main" val="2187343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37</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ETL #1 &amp; 2</a:t>
            </a: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19698" y="3792054"/>
            <a:ext cx="3292332" cy="355222"/>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33949703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CONCLUSIONS</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Rounded Corners 10">
            <a:extLst>
              <a:ext uri="{FF2B5EF4-FFF2-40B4-BE49-F238E27FC236}">
                <a16:creationId xmlns:a16="http://schemas.microsoft.com/office/drawing/2014/main" id="{ADC12979-C4B3-4FE8-B1C2-67C8DBD440F8}"/>
              </a:ext>
            </a:extLst>
          </p:cNvPr>
          <p:cNvSpPr/>
          <p:nvPr/>
        </p:nvSpPr>
        <p:spPr>
          <a:xfrm>
            <a:off x="1354412" y="999183"/>
            <a:ext cx="639393" cy="100847"/>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TextBox 3">
            <a:extLst>
              <a:ext uri="{FF2B5EF4-FFF2-40B4-BE49-F238E27FC236}">
                <a16:creationId xmlns:a16="http://schemas.microsoft.com/office/drawing/2014/main" id="{EC3E5508-371B-40C8-9516-308D618FC3D2}"/>
              </a:ext>
            </a:extLst>
          </p:cNvPr>
          <p:cNvSpPr txBox="1"/>
          <p:nvPr/>
        </p:nvSpPr>
        <p:spPr>
          <a:xfrm>
            <a:off x="332834" y="619185"/>
            <a:ext cx="5625264" cy="2492990"/>
          </a:xfrm>
          <a:prstGeom prst="rect">
            <a:avLst/>
          </a:prstGeom>
          <a:noFill/>
        </p:spPr>
        <p:txBody>
          <a:bodyPr wrap="square" rtlCol="0">
            <a:spAutoFit/>
          </a:bodyPr>
          <a:lstStyle/>
          <a:p>
            <a:pPr marL="342900" indent="-342900">
              <a:buClr>
                <a:srgbClr val="0070C0"/>
              </a:buClr>
              <a:buFont typeface="+mj-lt"/>
              <a:buAutoNum type="arabicParenR"/>
            </a:pPr>
            <a:r>
              <a:rPr lang="en-US" sz="1200" b="0" i="0" dirty="0">
                <a:solidFill>
                  <a:srgbClr val="1D1C1D"/>
                </a:solidFill>
                <a:effectLst/>
                <a:latin typeface="Arial" panose="020B0604020202020204" pitchFamily="34" charset="0"/>
                <a:cs typeface="Arial" panose="020B0604020202020204" pitchFamily="34" charset="0"/>
              </a:rPr>
              <a:t>The purpose of this exercise was to find a machine learning model that would help us to get the best one to replace a certain player, taking into account his game position and previous performance.</a:t>
            </a:r>
          </a:p>
          <a:p>
            <a:pPr marL="342900" indent="-342900">
              <a:buClr>
                <a:srgbClr val="0070C0"/>
              </a:buClr>
              <a:buFont typeface="+mj-lt"/>
              <a:buAutoNum type="arabicParenR"/>
            </a:pPr>
            <a:endParaRPr lang="en-US" sz="1200" dirty="0">
              <a:solidFill>
                <a:srgbClr val="1D1C1D"/>
              </a:solidFill>
              <a:latin typeface="Arial" panose="020B0604020202020204" pitchFamily="34" charset="0"/>
              <a:cs typeface="Arial" panose="020B0604020202020204" pitchFamily="34" charset="0"/>
            </a:endParaRPr>
          </a:p>
          <a:p>
            <a:pPr marL="342900" indent="-342900">
              <a:buClr>
                <a:srgbClr val="0070C0"/>
              </a:buClr>
              <a:buFont typeface="+mj-lt"/>
              <a:buAutoNum type="arabicParenR"/>
            </a:pPr>
            <a:r>
              <a:rPr lang="en-US" sz="1200" b="0" i="0" dirty="0">
                <a:solidFill>
                  <a:srgbClr val="1D1C1D"/>
                </a:solidFill>
                <a:effectLst/>
                <a:latin typeface="Arial" panose="020B0604020202020204" pitchFamily="34" charset="0"/>
                <a:cs typeface="Arial" panose="020B0604020202020204" pitchFamily="34" charset="0"/>
              </a:rPr>
              <a:t>We used three options: </a:t>
            </a:r>
          </a:p>
          <a:p>
            <a:pPr lvl="2">
              <a:buClr>
                <a:srgbClr val="0070C0"/>
              </a:buClr>
            </a:pPr>
            <a:r>
              <a:rPr lang="en-US" sz="1200" b="0" i="0" dirty="0">
                <a:solidFill>
                  <a:srgbClr val="1D1C1D"/>
                </a:solidFill>
                <a:effectLst/>
                <a:latin typeface="Arial" panose="020B0604020202020204" pitchFamily="34" charset="0"/>
                <a:cs typeface="Arial" panose="020B0604020202020204" pitchFamily="34" charset="0"/>
              </a:rPr>
              <a:t>First, find the closest ones; </a:t>
            </a:r>
          </a:p>
          <a:p>
            <a:pPr lvl="2">
              <a:buClr>
                <a:srgbClr val="0070C0"/>
              </a:buClr>
            </a:pPr>
            <a:r>
              <a:rPr lang="en-US" sz="1200" b="0" i="0" dirty="0">
                <a:solidFill>
                  <a:srgbClr val="1D1C1D"/>
                </a:solidFill>
                <a:effectLst/>
                <a:latin typeface="Arial" panose="020B0604020202020204" pitchFamily="34" charset="0"/>
                <a:cs typeface="Arial" panose="020B0604020202020204" pitchFamily="34" charset="0"/>
              </a:rPr>
              <a:t>second add salary level filtering; </a:t>
            </a:r>
          </a:p>
          <a:p>
            <a:pPr lvl="2">
              <a:buClr>
                <a:srgbClr val="0070C0"/>
              </a:buClr>
            </a:pPr>
            <a:r>
              <a:rPr lang="en-US" sz="1200" b="0" i="0" dirty="0">
                <a:solidFill>
                  <a:srgbClr val="1D1C1D"/>
                </a:solidFill>
                <a:effectLst/>
                <a:latin typeface="Arial" panose="020B0604020202020204" pitchFamily="34" charset="0"/>
                <a:cs typeface="Arial" panose="020B0604020202020204" pitchFamily="34" charset="0"/>
              </a:rPr>
              <a:t>and third, looking for the best options adding potential </a:t>
            </a:r>
            <a:r>
              <a:rPr lang="en-US" sz="1200" dirty="0">
                <a:solidFill>
                  <a:srgbClr val="1D1C1D"/>
                </a:solidFill>
                <a:latin typeface="Arial" panose="020B0604020202020204" pitchFamily="34" charset="0"/>
                <a:cs typeface="Arial" panose="020B0604020202020204" pitchFamily="34" charset="0"/>
              </a:rPr>
              <a:t>drafted </a:t>
            </a:r>
            <a:r>
              <a:rPr lang="en-US" sz="1200" b="0" i="0" dirty="0">
                <a:solidFill>
                  <a:srgbClr val="1D1C1D"/>
                </a:solidFill>
                <a:effectLst/>
                <a:latin typeface="Arial" panose="020B0604020202020204" pitchFamily="34" charset="0"/>
                <a:cs typeface="Arial" panose="020B0604020202020204" pitchFamily="34" charset="0"/>
              </a:rPr>
              <a:t>NCAA players.</a:t>
            </a:r>
          </a:p>
          <a:p>
            <a:pPr marL="342900" indent="-342900">
              <a:buClr>
                <a:srgbClr val="0070C0"/>
              </a:buClr>
              <a:buFont typeface="+mj-lt"/>
              <a:buAutoNum type="arabicParenR"/>
            </a:pPr>
            <a:endParaRPr lang="en-US" sz="1200" dirty="0">
              <a:solidFill>
                <a:srgbClr val="1D1C1D"/>
              </a:solidFill>
              <a:latin typeface="Arial" panose="020B0604020202020204" pitchFamily="34" charset="0"/>
              <a:cs typeface="Arial" panose="020B0604020202020204" pitchFamily="34" charset="0"/>
            </a:endParaRPr>
          </a:p>
          <a:p>
            <a:pPr marL="342900" indent="-342900">
              <a:buClr>
                <a:srgbClr val="0070C0"/>
              </a:buClr>
              <a:buFont typeface="+mj-lt"/>
              <a:buAutoNum type="arabicParenR"/>
            </a:pPr>
            <a:r>
              <a:rPr lang="en-US" sz="1200" b="0" i="0" dirty="0">
                <a:solidFill>
                  <a:srgbClr val="1D1C1D"/>
                </a:solidFill>
                <a:effectLst/>
                <a:latin typeface="Arial" panose="020B0604020202020204" pitchFamily="34" charset="0"/>
                <a:cs typeface="Arial" panose="020B0604020202020204" pitchFamily="34" charset="0"/>
              </a:rPr>
              <a:t>We were able to identify the closest players within the NBA and we can use salary caps to find suitable replacements.</a:t>
            </a:r>
          </a:p>
          <a:p>
            <a:pPr marL="342900" indent="-342900">
              <a:buClr>
                <a:srgbClr val="0070C0"/>
              </a:buClr>
              <a:buFont typeface="+mj-lt"/>
              <a:buAutoNum type="arabicParenR"/>
            </a:pPr>
            <a:endParaRPr lang="en-US" sz="1200" dirty="0">
              <a:solidFill>
                <a:srgbClr val="1D1C1D"/>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0DBAFB6-E3A9-4259-B4AB-E3DF6ECB5363}"/>
              </a:ext>
            </a:extLst>
          </p:cNvPr>
          <p:cNvPicPr>
            <a:picLocks noChangeAspect="1"/>
          </p:cNvPicPr>
          <p:nvPr/>
        </p:nvPicPr>
        <p:blipFill>
          <a:blip r:embed="rId2"/>
          <a:stretch>
            <a:fillRect/>
          </a:stretch>
        </p:blipFill>
        <p:spPr>
          <a:xfrm>
            <a:off x="6288717" y="266148"/>
            <a:ext cx="2522449" cy="2404989"/>
          </a:xfrm>
          <a:prstGeom prst="rect">
            <a:avLst/>
          </a:prstGeom>
        </p:spPr>
      </p:pic>
      <p:sp>
        <p:nvSpPr>
          <p:cNvPr id="9" name="TextBox 8">
            <a:extLst>
              <a:ext uri="{FF2B5EF4-FFF2-40B4-BE49-F238E27FC236}">
                <a16:creationId xmlns:a16="http://schemas.microsoft.com/office/drawing/2014/main" id="{1F5170A8-18CE-4E33-9BF6-CE65E93043B9}"/>
              </a:ext>
            </a:extLst>
          </p:cNvPr>
          <p:cNvSpPr txBox="1"/>
          <p:nvPr/>
        </p:nvSpPr>
        <p:spPr>
          <a:xfrm>
            <a:off x="332834" y="3197971"/>
            <a:ext cx="7454063" cy="1754326"/>
          </a:xfrm>
          <a:prstGeom prst="rect">
            <a:avLst/>
          </a:prstGeom>
          <a:noFill/>
        </p:spPr>
        <p:txBody>
          <a:bodyPr wrap="square" rtlCol="0">
            <a:spAutoFit/>
          </a:bodyPr>
          <a:lstStyle/>
          <a:p>
            <a:pPr marL="342900" indent="-342900">
              <a:buClr>
                <a:srgbClr val="0070C0"/>
              </a:buClr>
              <a:buFont typeface="+mj-lt"/>
              <a:buAutoNum type="arabicParenR" startAt="4"/>
            </a:pPr>
            <a:r>
              <a:rPr lang="en-US" sz="1200" b="0" i="0" dirty="0">
                <a:solidFill>
                  <a:srgbClr val="1D1C1D"/>
                </a:solidFill>
                <a:effectLst/>
                <a:latin typeface="Arial" panose="020B0604020202020204" pitchFamily="34" charset="0"/>
                <a:cs typeface="Arial" panose="020B0604020202020204" pitchFamily="34" charset="0"/>
              </a:rPr>
              <a:t>We tried to correlate the two leagues (NCAA &amp; NBA) in order to determine which NBA player could be replaced by one rookie player </a:t>
            </a:r>
            <a:r>
              <a:rPr lang="en-US" sz="1200" dirty="0">
                <a:solidFill>
                  <a:srgbClr val="1D1C1D"/>
                </a:solidFill>
                <a:latin typeface="Arial" panose="020B0604020202020204" pitchFamily="34" charset="0"/>
                <a:cs typeface="Arial" panose="020B0604020202020204" pitchFamily="34" charset="0"/>
              </a:rPr>
              <a:t>coming from</a:t>
            </a:r>
            <a:r>
              <a:rPr lang="en-US" sz="1200" b="0" i="0" dirty="0">
                <a:solidFill>
                  <a:srgbClr val="1D1C1D"/>
                </a:solidFill>
                <a:effectLst/>
                <a:latin typeface="Arial" panose="020B0604020202020204" pitchFamily="34" charset="0"/>
                <a:cs typeface="Arial" panose="020B0604020202020204" pitchFamily="34" charset="0"/>
              </a:rPr>
              <a:t> NCCA. After doing the analysis we found that there is no correlation between any key features which leaves this claim without strong foundations. We eliminated NCAA players from our final analysis.</a:t>
            </a:r>
          </a:p>
          <a:p>
            <a:pPr marL="342900" indent="-342900">
              <a:buClr>
                <a:srgbClr val="0070C0"/>
              </a:buClr>
              <a:buFont typeface="+mj-lt"/>
              <a:buAutoNum type="arabicParenR" startAt="4"/>
            </a:pPr>
            <a:endParaRPr lang="en-US" sz="1200" dirty="0">
              <a:solidFill>
                <a:srgbClr val="1D1C1D"/>
              </a:solidFill>
              <a:latin typeface="Arial" panose="020B0604020202020204" pitchFamily="34" charset="0"/>
              <a:cs typeface="Arial" panose="020B0604020202020204" pitchFamily="34" charset="0"/>
            </a:endParaRPr>
          </a:p>
          <a:p>
            <a:pPr>
              <a:buClr>
                <a:srgbClr val="0070C0"/>
              </a:buClr>
            </a:pPr>
            <a:r>
              <a:rPr lang="en-US" sz="1200" b="1" i="0" u="sng" dirty="0">
                <a:solidFill>
                  <a:srgbClr val="0070C0"/>
                </a:solidFill>
                <a:effectLst/>
                <a:latin typeface="Arial" panose="020B0604020202020204" pitchFamily="34" charset="0"/>
                <a:cs typeface="Arial" panose="020B0604020202020204" pitchFamily="34" charset="0"/>
              </a:rPr>
              <a:t>FINAL RESULTS &amp; EXPLANATIONS</a:t>
            </a:r>
            <a:r>
              <a:rPr lang="en-US" sz="1200" b="0" i="0" dirty="0">
                <a:solidFill>
                  <a:srgbClr val="1D1C1D"/>
                </a:solidFill>
                <a:effectLst/>
                <a:latin typeface="Arial" panose="020B0604020202020204" pitchFamily="34" charset="0"/>
                <a:cs typeface="Arial" panose="020B0604020202020204" pitchFamily="34" charset="0"/>
              </a:rPr>
              <a:t>. We found that measure Euclidean distance allowed us to identify the players closest to the player we wanted to replace, this allowed us to measure the Key Features between players, identify which of them is closer and further away, see their performance and be able to see their salary levels.</a:t>
            </a:r>
          </a:p>
        </p:txBody>
      </p:sp>
    </p:spTree>
    <p:extLst>
      <p:ext uri="{BB962C8B-B14F-4D97-AF65-F5344CB8AC3E}">
        <p14:creationId xmlns:p14="http://schemas.microsoft.com/office/powerpoint/2010/main" val="120383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DE16AE-ED37-44B9-A51B-4915F1E6011D}"/>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900" b="0" i="0" u="none" strike="noStrike" kern="0" cap="none" spc="0" normalizeH="0" baseline="0" noProof="0" smtClean="0">
                <a:ln>
                  <a:noFill/>
                </a:ln>
                <a:solidFill>
                  <a:srgbClr val="FFFFFF"/>
                </a:solidFill>
                <a:effectLst/>
                <a:uLnTx/>
                <a:uFillTx/>
                <a:latin typeface="Nunito"/>
                <a:sym typeface="Nuni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lang="en" sz="900" b="0" i="0" u="none" strike="noStrike" kern="0" cap="none" spc="0" normalizeH="0" baseline="0" noProof="0">
              <a:ln>
                <a:noFill/>
              </a:ln>
              <a:solidFill>
                <a:srgbClr val="FFFFFF"/>
              </a:solidFill>
              <a:effectLst/>
              <a:uLnTx/>
              <a:uFillTx/>
              <a:latin typeface="Nunito"/>
              <a:sym typeface="Nunito"/>
            </a:endParaRPr>
          </a:p>
        </p:txBody>
      </p:sp>
      <p:pic>
        <p:nvPicPr>
          <p:cNvPr id="9" name="Picture 8">
            <a:extLst>
              <a:ext uri="{FF2B5EF4-FFF2-40B4-BE49-F238E27FC236}">
                <a16:creationId xmlns:a16="http://schemas.microsoft.com/office/drawing/2014/main" id="{6E274143-4BB5-4715-85CB-51E757EEBD2C}"/>
              </a:ext>
            </a:extLst>
          </p:cNvPr>
          <p:cNvPicPr>
            <a:picLocks noChangeAspect="1"/>
          </p:cNvPicPr>
          <p:nvPr/>
        </p:nvPicPr>
        <p:blipFill>
          <a:blip r:embed="rId3"/>
          <a:stretch>
            <a:fillRect/>
          </a:stretch>
        </p:blipFill>
        <p:spPr>
          <a:xfrm>
            <a:off x="1836484" y="393510"/>
            <a:ext cx="5574969" cy="4231004"/>
          </a:xfrm>
          <a:prstGeom prst="rect">
            <a:avLst/>
          </a:prstGeom>
        </p:spPr>
      </p:pic>
      <p:pic>
        <p:nvPicPr>
          <p:cNvPr id="13" name="Picture 12" descr="A picture containing person, hand&#10;&#10;Description automatically generated">
            <a:extLst>
              <a:ext uri="{FF2B5EF4-FFF2-40B4-BE49-F238E27FC236}">
                <a16:creationId xmlns:a16="http://schemas.microsoft.com/office/drawing/2014/main" id="{B1B1CFAC-A6AB-4933-A47A-6AF862C438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650" y="3045707"/>
            <a:ext cx="1557668" cy="1987789"/>
          </a:xfrm>
          <a:prstGeom prst="rect">
            <a:avLst/>
          </a:prstGeom>
        </p:spPr>
      </p:pic>
    </p:spTree>
    <p:extLst>
      <p:ext uri="{BB962C8B-B14F-4D97-AF65-F5344CB8AC3E}">
        <p14:creationId xmlns:p14="http://schemas.microsoft.com/office/powerpoint/2010/main" val="2153248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4</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lang="en-US" altLang="en-US" sz="1600" b="1" kern="0" dirty="0">
                <a:solidFill>
                  <a:srgbClr val="1E1E1E">
                    <a:lumMod val="50000"/>
                  </a:srgbClr>
                </a:solidFill>
                <a:ea typeface="Verdana" panose="020B0604030504040204" pitchFamily="34" charset="0"/>
                <a:cs typeface="Arial"/>
                <a:sym typeface="Arial"/>
              </a:rPr>
              <a:t>ETL #1 &amp; 2</a:t>
            </a:r>
            <a:endPar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lvl="1">
              <a:spcAft>
                <a:spcPts val="600"/>
              </a:spcAft>
              <a:buClr>
                <a:srgbClr val="0070C0"/>
              </a:buClr>
              <a:buSzPct val="110000"/>
              <a:buFont typeface="Wingdings" panose="05000000000000000000" pitchFamily="2" charset="2"/>
              <a:buChar char="ü"/>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lvl="1">
              <a:spcAft>
                <a:spcPts val="600"/>
              </a:spcAft>
              <a:buClr>
                <a:srgbClr val="0070C0"/>
              </a:buClr>
              <a:buSzPct val="110000"/>
              <a:buFont typeface="Wingdings" panose="05000000000000000000" pitchFamily="2" charset="2"/>
              <a:buChar char="ü"/>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lvl="1">
              <a:spcAft>
                <a:spcPts val="600"/>
              </a:spcAft>
              <a:buClr>
                <a:srgbClr val="0070C0"/>
              </a:buClr>
              <a:buSzPct val="110000"/>
              <a:buFont typeface="Wingdings" panose="05000000000000000000" pitchFamily="2" charset="2"/>
              <a:buChar char="ü"/>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 </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lang="en-US" altLang="en-US" sz="1600" b="1" kern="0" dirty="0">
                <a:solidFill>
                  <a:srgbClr val="1E1E1E">
                    <a:lumMod val="50000"/>
                  </a:srgbClr>
                </a:solidFill>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86604" y="993606"/>
            <a:ext cx="3292332" cy="399131"/>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17989146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42"/>
        <p:cNvGrpSpPr/>
        <p:nvPr/>
      </p:nvGrpSpPr>
      <p:grpSpPr>
        <a:xfrm>
          <a:off x="0" y="0"/>
          <a:ext cx="0" cy="0"/>
          <a:chOff x="0" y="0"/>
          <a:chExt cx="0" cy="0"/>
        </a:xfrm>
      </p:grpSpPr>
      <p:sp>
        <p:nvSpPr>
          <p:cNvPr id="2443" name="Google Shape;2443;p27"/>
          <p:cNvSpPr/>
          <p:nvPr/>
        </p:nvSpPr>
        <p:spPr>
          <a:xfrm>
            <a:off x="1533210" y="1499687"/>
            <a:ext cx="6077583" cy="1639370"/>
          </a:xfrm>
          <a:prstGeom prst="rect">
            <a:avLst/>
          </a:prstGeom>
          <a:noFill/>
          <a:ln>
            <a:noFill/>
          </a:ln>
        </p:spPr>
        <p:txBody>
          <a:bodyPr spcFirstLastPara="1" wrap="square" lIns="80450" tIns="40225" rIns="80450" bIns="40225" anchor="t" anchorCtr="0">
            <a:spAutoFit/>
            <a:scene3d>
              <a:camera prst="orthographicFront"/>
              <a:lightRig rig="soft" dir="t">
                <a:rot lat="0" lon="0" rev="15600000"/>
              </a:lightRig>
            </a:scene3d>
            <a:sp3d extrusionH="57150" prstMaterial="softEdge">
              <a:bevelT w="25400" h="38100"/>
            </a:sp3d>
          </a:bodyPr>
          <a:lstStyle/>
          <a:p>
            <a:pPr marL="0" marR="0" lvl="0" indent="0" algn="ctr" rtl="0">
              <a:lnSpc>
                <a:spcPct val="100000"/>
              </a:lnSpc>
              <a:spcBef>
                <a:spcPts val="0"/>
              </a:spcBef>
              <a:spcAft>
                <a:spcPts val="0"/>
              </a:spcAft>
              <a:buClr>
                <a:srgbClr val="000000"/>
              </a:buClr>
              <a:buSzPts val="10100"/>
              <a:buFont typeface="Arial"/>
              <a:buNone/>
            </a:pPr>
            <a:r>
              <a:rPr lang="en-US" sz="10100" b="1" i="0" u="none" strike="noStrike" dirty="0">
                <a:ln/>
                <a:solidFill>
                  <a:srgbClr val="FF0000"/>
                </a:solidFill>
                <a:effectLst>
                  <a:reflection blurRad="6350" stA="55000" endA="300" endPos="45500" dir="5400000" sy="-100000" algn="bl" rotWithShape="0"/>
                </a:effectLst>
                <a:latin typeface="Arial"/>
                <a:ea typeface="Arial"/>
                <a:cs typeface="Arial"/>
                <a:sym typeface="Arial"/>
              </a:rPr>
              <a:t>BACK UP</a:t>
            </a:r>
            <a:endParaRPr sz="1400" b="1" i="0" u="none" strike="noStrike" dirty="0">
              <a:ln/>
              <a:solidFill>
                <a:srgbClr val="FF0000"/>
              </a:solidFill>
              <a:effectLst>
                <a:reflection blurRad="6350" stA="55000" endA="300" endPos="45500" dir="5400000" sy="-100000" algn="bl" rotWithShape="0"/>
              </a:effectLst>
              <a:latin typeface="Arial"/>
              <a:ea typeface="Arial"/>
              <a:cs typeface="Arial"/>
              <a:sym typeface="Arial"/>
            </a:endParaRPr>
          </a:p>
        </p:txBody>
      </p:sp>
      <p:sp>
        <p:nvSpPr>
          <p:cNvPr id="2444" name="Google Shape;2444;p27"/>
          <p:cNvSpPr txBox="1"/>
          <p:nvPr/>
        </p:nvSpPr>
        <p:spPr>
          <a:xfrm>
            <a:off x="47501" y="4854575"/>
            <a:ext cx="435099" cy="2889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000"/>
              <a:buFont typeface="Open Sans"/>
              <a:buNone/>
            </a:pPr>
            <a:fld id="{00000000-1234-1234-1234-123412341234}" type="slidenum">
              <a:rPr lang="en-US" sz="1000" b="0" i="0" u="none" strike="noStrike" cap="none">
                <a:solidFill>
                  <a:schemeClr val="accent1"/>
                </a:solidFill>
                <a:latin typeface="Open Sans"/>
                <a:ea typeface="Open Sans"/>
                <a:cs typeface="Open Sans"/>
                <a:sym typeface="Open Sans"/>
              </a:rPr>
              <a:t>40</a:t>
            </a:fld>
            <a:endParaRPr sz="1000" b="0" i="0" u="none" strike="noStrike" cap="none" dirty="0">
              <a:solidFill>
                <a:schemeClr val="accent1"/>
              </a:solidFill>
              <a:latin typeface="Open Sans"/>
              <a:ea typeface="Open Sans"/>
              <a:cs typeface="Open Sans"/>
              <a:sym typeface="Open Sans"/>
            </a:endParaRPr>
          </a:p>
        </p:txBody>
      </p:sp>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Linear Regression Results</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Rounded Corners 10">
            <a:extLst>
              <a:ext uri="{FF2B5EF4-FFF2-40B4-BE49-F238E27FC236}">
                <a16:creationId xmlns:a16="http://schemas.microsoft.com/office/drawing/2014/main" id="{ADC12979-C4B3-4FE8-B1C2-67C8DBD440F8}"/>
              </a:ext>
            </a:extLst>
          </p:cNvPr>
          <p:cNvSpPr/>
          <p:nvPr/>
        </p:nvSpPr>
        <p:spPr>
          <a:xfrm>
            <a:off x="1354412" y="999183"/>
            <a:ext cx="639393" cy="100847"/>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a:extLst>
              <a:ext uri="{FF2B5EF4-FFF2-40B4-BE49-F238E27FC236}">
                <a16:creationId xmlns:a16="http://schemas.microsoft.com/office/drawing/2014/main" id="{9144C769-BC32-4C92-86C5-673BA69E88DC}"/>
              </a:ext>
            </a:extLst>
          </p:cNvPr>
          <p:cNvPicPr>
            <a:picLocks noChangeAspect="1"/>
          </p:cNvPicPr>
          <p:nvPr/>
        </p:nvPicPr>
        <p:blipFill>
          <a:blip r:embed="rId2"/>
          <a:stretch>
            <a:fillRect/>
          </a:stretch>
        </p:blipFill>
        <p:spPr>
          <a:xfrm>
            <a:off x="3341400" y="172594"/>
            <a:ext cx="4665175" cy="4809832"/>
          </a:xfrm>
          <a:prstGeom prst="rect">
            <a:avLst/>
          </a:prstGeom>
          <a:ln>
            <a:solidFill>
              <a:schemeClr val="tx1"/>
            </a:solidFill>
          </a:ln>
        </p:spPr>
      </p:pic>
      <p:sp>
        <p:nvSpPr>
          <p:cNvPr id="12" name="Action Button: Go Forward or Next 11">
            <a:hlinkClick r:id="rId3" action="ppaction://hlinksldjump" highlightClick="1"/>
            <a:extLst>
              <a:ext uri="{FF2B5EF4-FFF2-40B4-BE49-F238E27FC236}">
                <a16:creationId xmlns:a16="http://schemas.microsoft.com/office/drawing/2014/main" id="{6BB49955-AB28-4518-A161-57C796AB4B19}"/>
              </a:ext>
            </a:extLst>
          </p:cNvPr>
          <p:cNvSpPr/>
          <p:nvPr/>
        </p:nvSpPr>
        <p:spPr>
          <a:xfrm>
            <a:off x="8335884" y="4528091"/>
            <a:ext cx="478807" cy="273844"/>
          </a:xfrm>
          <a:prstGeom prst="actionButtonForwardNext">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973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endParaRPr lang="es-ES" dirty="0"/>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fld id="{EDA4E73C-7A94-44D4-A65F-F6EB5CEC5634}" type="slidenum">
              <a:rPr lang="en-US" smtClean="0"/>
              <a:t>42</a:t>
            </a:fld>
            <a:endParaRPr lang="en-US"/>
          </a:p>
        </p:txBody>
      </p:sp>
      <p:pic>
        <p:nvPicPr>
          <p:cNvPr id="4" name="Picture 3">
            <a:extLst>
              <a:ext uri="{FF2B5EF4-FFF2-40B4-BE49-F238E27FC236}">
                <a16:creationId xmlns:a16="http://schemas.microsoft.com/office/drawing/2014/main" id="{41435387-4FB1-41F2-A32E-D253F974B9DC}"/>
              </a:ext>
            </a:extLst>
          </p:cNvPr>
          <p:cNvPicPr>
            <a:picLocks noChangeAspect="1"/>
          </p:cNvPicPr>
          <p:nvPr/>
        </p:nvPicPr>
        <p:blipFill>
          <a:blip r:embed="rId2"/>
          <a:stretch>
            <a:fillRect/>
          </a:stretch>
        </p:blipFill>
        <p:spPr>
          <a:xfrm>
            <a:off x="2256282" y="677856"/>
            <a:ext cx="4190238" cy="4190238"/>
          </a:xfrm>
          <a:prstGeom prst="rect">
            <a:avLst/>
          </a:prstGeom>
        </p:spPr>
      </p:pic>
    </p:spTree>
    <p:extLst>
      <p:ext uri="{BB962C8B-B14F-4D97-AF65-F5344CB8AC3E}">
        <p14:creationId xmlns:p14="http://schemas.microsoft.com/office/powerpoint/2010/main" val="1610272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endParaRPr lang="es-ES" dirty="0"/>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fld id="{EDA4E73C-7A94-44D4-A65F-F6EB5CEC5634}" type="slidenum">
              <a:rPr lang="en-US" smtClean="0"/>
              <a:t>43</a:t>
            </a:fld>
            <a:endParaRPr lang="en-US"/>
          </a:p>
        </p:txBody>
      </p:sp>
      <p:pic>
        <p:nvPicPr>
          <p:cNvPr id="3074" name="Picture 2" descr="Machine Learning Workflow">
            <a:extLst>
              <a:ext uri="{FF2B5EF4-FFF2-40B4-BE49-F238E27FC236}">
                <a16:creationId xmlns:a16="http://schemas.microsoft.com/office/drawing/2014/main" id="{9D745086-DEC7-429F-8EC7-DA2DB0D19A6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45132" y="164592"/>
            <a:ext cx="3962896" cy="4814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770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endParaRPr lang="es-ES" dirty="0"/>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fld id="{EDA4E73C-7A94-44D4-A65F-F6EB5CEC5634}" type="slidenum">
              <a:rPr lang="en-US" smtClean="0"/>
              <a:t>44</a:t>
            </a:fld>
            <a:endParaRPr lang="en-US"/>
          </a:p>
        </p:txBody>
      </p:sp>
      <p:pic>
        <p:nvPicPr>
          <p:cNvPr id="5" name="Picture 4">
            <a:extLst>
              <a:ext uri="{FF2B5EF4-FFF2-40B4-BE49-F238E27FC236}">
                <a16:creationId xmlns:a16="http://schemas.microsoft.com/office/drawing/2014/main" id="{9EB5E997-5438-4DB4-86AD-B6294006078A}"/>
              </a:ext>
            </a:extLst>
          </p:cNvPr>
          <p:cNvPicPr>
            <a:picLocks noChangeAspect="1"/>
          </p:cNvPicPr>
          <p:nvPr/>
        </p:nvPicPr>
        <p:blipFill>
          <a:blip r:embed="rId2"/>
          <a:stretch>
            <a:fillRect/>
          </a:stretch>
        </p:blipFill>
        <p:spPr>
          <a:xfrm>
            <a:off x="2492813" y="0"/>
            <a:ext cx="4158373" cy="5143500"/>
          </a:xfrm>
          <a:prstGeom prst="rect">
            <a:avLst/>
          </a:prstGeom>
        </p:spPr>
      </p:pic>
    </p:spTree>
    <p:extLst>
      <p:ext uri="{BB962C8B-B14F-4D97-AF65-F5344CB8AC3E}">
        <p14:creationId xmlns:p14="http://schemas.microsoft.com/office/powerpoint/2010/main" val="37949836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r>
              <a:rPr lang="es-ES" sz="1800" dirty="0" err="1"/>
              <a:t>Design</a:t>
            </a:r>
            <a:r>
              <a:rPr lang="es-ES" sz="1800" dirty="0"/>
              <a:t> / </a:t>
            </a:r>
            <a:r>
              <a:rPr lang="es-ES" sz="1800" dirty="0" err="1"/>
              <a:t>Steps</a:t>
            </a:r>
            <a:endParaRPr lang="es-ES" sz="1800" dirty="0"/>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fld id="{EDA4E73C-7A94-44D4-A65F-F6EB5CEC5634}" type="slidenum">
              <a:rPr lang="en-US" smtClean="0"/>
              <a:t>45</a:t>
            </a:fld>
            <a:endParaRPr lang="en-US"/>
          </a:p>
        </p:txBody>
      </p:sp>
      <p:sp>
        <p:nvSpPr>
          <p:cNvPr id="4" name="TextBox 3">
            <a:extLst>
              <a:ext uri="{FF2B5EF4-FFF2-40B4-BE49-F238E27FC236}">
                <a16:creationId xmlns:a16="http://schemas.microsoft.com/office/drawing/2014/main" id="{7AA5C33A-1F4C-4D9F-A3DF-39886F96B3D4}"/>
              </a:ext>
            </a:extLst>
          </p:cNvPr>
          <p:cNvSpPr txBox="1"/>
          <p:nvPr/>
        </p:nvSpPr>
        <p:spPr>
          <a:xfrm>
            <a:off x="3666744" y="939215"/>
            <a:ext cx="3557016" cy="523220"/>
          </a:xfrm>
          <a:prstGeom prst="rect">
            <a:avLst/>
          </a:prstGeom>
          <a:noFill/>
        </p:spPr>
        <p:txBody>
          <a:bodyPr wrap="square" rtlCol="0">
            <a:spAutoFit/>
          </a:bodyPr>
          <a:lstStyle/>
          <a:p>
            <a:pPr marL="804863" indent="-804863"/>
            <a:r>
              <a:rPr lang="es-ES" sz="1400" b="1" u="sng" dirty="0">
                <a:latin typeface="Arial" panose="020B0604020202020204" pitchFamily="34" charset="0"/>
                <a:cs typeface="Arial" panose="020B0604020202020204" pitchFamily="34" charset="0"/>
              </a:rPr>
              <a:t>STEP 1.</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Select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specific</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team</a:t>
            </a:r>
            <a:r>
              <a:rPr lang="es-ES" sz="1400" dirty="0">
                <a:latin typeface="Arial" panose="020B0604020202020204" pitchFamily="34" charset="0"/>
                <a:cs typeface="Arial" panose="020B0604020202020204" pitchFamily="34" charset="0"/>
              </a:rPr>
              <a:t> </a:t>
            </a:r>
          </a:p>
          <a:p>
            <a:pPr marL="804863" indent="-804863"/>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Select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specific</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player</a:t>
            </a:r>
            <a:endParaRPr lang="es-ES" sz="1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0A03C8A5-1B1F-4EEC-AB4B-436E1A19EB07}"/>
              </a:ext>
            </a:extLst>
          </p:cNvPr>
          <p:cNvSpPr txBox="1"/>
          <p:nvPr/>
        </p:nvSpPr>
        <p:spPr>
          <a:xfrm>
            <a:off x="3666744" y="1636015"/>
            <a:ext cx="4608576" cy="3323987"/>
          </a:xfrm>
          <a:prstGeom prst="rect">
            <a:avLst/>
          </a:prstGeom>
          <a:noFill/>
        </p:spPr>
        <p:txBody>
          <a:bodyPr wrap="square" rtlCol="0">
            <a:spAutoFit/>
          </a:bodyPr>
          <a:lstStyle/>
          <a:p>
            <a:pPr marL="804863" indent="-804863"/>
            <a:r>
              <a:rPr lang="es-ES" sz="1400" b="1" u="sng" dirty="0">
                <a:latin typeface="Arial" panose="020B0604020202020204" pitchFamily="34" charset="0"/>
                <a:cs typeface="Arial" panose="020B0604020202020204" pitchFamily="34" charset="0"/>
              </a:rPr>
              <a:t>STEP 2</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Selected</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player</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will</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have</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specific</a:t>
            </a:r>
            <a:r>
              <a:rPr lang="es-ES" sz="1400" dirty="0">
                <a:latin typeface="Arial" panose="020B0604020202020204" pitchFamily="34" charset="0"/>
                <a:cs typeface="Arial" panose="020B0604020202020204" pitchFamily="34" charset="0"/>
              </a:rPr>
              <a:t> performance </a:t>
            </a:r>
            <a:r>
              <a:rPr lang="es-ES" sz="1400" dirty="0" err="1">
                <a:latin typeface="Arial" panose="020B0604020202020204" pitchFamily="34" charset="0"/>
                <a:cs typeface="Arial" panose="020B0604020202020204" pitchFamily="34" charset="0"/>
              </a:rPr>
              <a:t>reflected</a:t>
            </a:r>
            <a:r>
              <a:rPr lang="es-ES" sz="1400" dirty="0">
                <a:latin typeface="Arial" panose="020B0604020202020204" pitchFamily="34" charset="0"/>
                <a:cs typeface="Arial" panose="020B0604020202020204" pitchFamily="34" charset="0"/>
              </a:rPr>
              <a:t> in </a:t>
            </a:r>
            <a:r>
              <a:rPr lang="es-ES" sz="1400" dirty="0" err="1">
                <a:latin typeface="Arial" panose="020B0604020202020204" pitchFamily="34" charset="0"/>
                <a:cs typeface="Arial" panose="020B0604020202020204" pitchFamily="34" charset="0"/>
              </a:rPr>
              <a:t>stats</a:t>
            </a:r>
            <a:r>
              <a:rPr lang="es-ES" sz="1400" dirty="0">
                <a:latin typeface="Arial" panose="020B0604020202020204" pitchFamily="34" charset="0"/>
                <a:cs typeface="Arial" panose="020B0604020202020204" pitchFamily="34" charset="0"/>
              </a:rPr>
              <a:t>.</a:t>
            </a:r>
          </a:p>
          <a:p>
            <a:pPr marL="804863" indent="-804863"/>
            <a:endParaRPr lang="es-ES" sz="1400" dirty="0">
              <a:latin typeface="Arial" panose="020B0604020202020204" pitchFamily="34" charset="0"/>
              <a:cs typeface="Arial" panose="020B0604020202020204" pitchFamily="34" charset="0"/>
            </a:endParaRPr>
          </a:p>
          <a:p>
            <a:pPr marL="804863" indent="-804863"/>
            <a:endParaRPr lang="es-ES" sz="1400" dirty="0">
              <a:latin typeface="Arial" panose="020B0604020202020204" pitchFamily="34" charset="0"/>
              <a:cs typeface="Arial" panose="020B0604020202020204" pitchFamily="34" charset="0"/>
            </a:endParaRPr>
          </a:p>
          <a:p>
            <a:pPr marL="804863" indent="-804863"/>
            <a:endParaRPr lang="es-ES" sz="1400" dirty="0">
              <a:latin typeface="Arial" panose="020B0604020202020204" pitchFamily="34" charset="0"/>
              <a:cs typeface="Arial" panose="020B0604020202020204" pitchFamily="34" charset="0"/>
            </a:endParaRPr>
          </a:p>
          <a:p>
            <a:pPr marL="804863" indent="-804863"/>
            <a:endParaRPr lang="es-ES" sz="1400" dirty="0">
              <a:latin typeface="Arial" panose="020B0604020202020204" pitchFamily="34" charset="0"/>
              <a:cs typeface="Arial" panose="020B0604020202020204" pitchFamily="34" charset="0"/>
            </a:endParaRPr>
          </a:p>
          <a:p>
            <a:pPr marL="804863" indent="-804863"/>
            <a:endParaRPr lang="es-ES" sz="1400" dirty="0">
              <a:latin typeface="Arial" panose="020B0604020202020204" pitchFamily="34" charset="0"/>
              <a:cs typeface="Arial" panose="020B0604020202020204" pitchFamily="34" charset="0"/>
            </a:endParaRPr>
          </a:p>
          <a:p>
            <a:pPr marL="804863" indent="-804863"/>
            <a:endParaRPr lang="es-ES" sz="1400" dirty="0">
              <a:latin typeface="Arial" panose="020B0604020202020204" pitchFamily="34" charset="0"/>
              <a:cs typeface="Arial" panose="020B0604020202020204" pitchFamily="34" charset="0"/>
            </a:endParaRPr>
          </a:p>
          <a:p>
            <a:pPr marL="804863" indent="-804863"/>
            <a:endParaRPr lang="es-ES" sz="1400" dirty="0">
              <a:latin typeface="Arial" panose="020B0604020202020204" pitchFamily="34" charset="0"/>
              <a:cs typeface="Arial" panose="020B0604020202020204" pitchFamily="34" charset="0"/>
            </a:endParaRPr>
          </a:p>
          <a:p>
            <a:pPr marL="804863" indent="-804863"/>
            <a:endParaRPr lang="es-ES" sz="1400" dirty="0">
              <a:latin typeface="Arial" panose="020B0604020202020204" pitchFamily="34" charset="0"/>
              <a:cs typeface="Arial" panose="020B0604020202020204" pitchFamily="34" charset="0"/>
            </a:endParaRPr>
          </a:p>
          <a:p>
            <a:pPr marL="804863" indent="-804863"/>
            <a:r>
              <a:rPr lang="es-ES" sz="1400" dirty="0">
                <a:latin typeface="Arial" panose="020B0604020202020204" pitchFamily="34" charset="0"/>
                <a:cs typeface="Arial" panose="020B0604020202020204" pitchFamily="34" charset="0"/>
              </a:rPr>
              <a:t>	</a:t>
            </a:r>
          </a:p>
          <a:p>
            <a:r>
              <a:rPr lang="es-ES" sz="1400" dirty="0" err="1">
                <a:latin typeface="Arial" panose="020B0604020202020204" pitchFamily="34" charset="0"/>
                <a:cs typeface="Arial" panose="020B0604020202020204" pitchFamily="34" charset="0"/>
              </a:rPr>
              <a:t>Specific</a:t>
            </a:r>
            <a:r>
              <a:rPr lang="es-ES" sz="1400" dirty="0">
                <a:latin typeface="Arial" panose="020B0604020202020204" pitchFamily="34" charset="0"/>
                <a:cs typeface="Arial" panose="020B0604020202020204" pitchFamily="34" charset="0"/>
              </a:rPr>
              <a:t> performance data can be </a:t>
            </a:r>
            <a:r>
              <a:rPr lang="es-ES" sz="1400" dirty="0" err="1">
                <a:latin typeface="Arial" panose="020B0604020202020204" pitchFamily="34" charset="0"/>
                <a:cs typeface="Arial" panose="020B0604020202020204" pitchFamily="34" charset="0"/>
              </a:rPr>
              <a:t>loaded</a:t>
            </a:r>
            <a:r>
              <a:rPr lang="es-ES" sz="1400" dirty="0">
                <a:latin typeface="Arial" panose="020B0604020202020204" pitchFamily="34" charset="0"/>
                <a:cs typeface="Arial" panose="020B0604020202020204" pitchFamily="34" charset="0"/>
              </a:rPr>
              <a:t> as defaults </a:t>
            </a:r>
            <a:r>
              <a:rPr lang="es-ES" sz="1400" dirty="0" err="1">
                <a:latin typeface="Arial" panose="020B0604020202020204" pitchFamily="34" charset="0"/>
                <a:cs typeface="Arial" panose="020B0604020202020204" pitchFamily="34" charset="0"/>
              </a:rPr>
              <a:t>to</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make</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corrections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using</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additional</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tools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like</a:t>
            </a:r>
            <a:r>
              <a:rPr lang="es-ES" sz="1400" dirty="0">
                <a:latin typeface="Arial" panose="020B0604020202020204" pitchFamily="34" charset="0"/>
                <a:cs typeface="Arial" panose="020B0604020202020204" pitchFamily="34" charset="0"/>
              </a:rPr>
              <a:t> sliders, </a:t>
            </a:r>
            <a:r>
              <a:rPr lang="es-ES" sz="1400" dirty="0" err="1">
                <a:latin typeface="Arial" panose="020B0604020202020204" pitchFamily="34" charset="0"/>
                <a:cs typeface="Arial" panose="020B0604020202020204" pitchFamily="34" charset="0"/>
              </a:rPr>
              <a:t>filters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etc</a:t>
            </a:r>
            <a:r>
              <a:rPr lang="es-ES" sz="1400" dirty="0">
                <a:latin typeface="Arial" panose="020B0604020202020204" pitchFamily="34" charset="0"/>
                <a:cs typeface="Arial" panose="020B0604020202020204" pitchFamily="34" charset="0"/>
              </a:rPr>
              <a:t>?</a:t>
            </a:r>
          </a:p>
          <a:p>
            <a:pPr marL="804863" indent="-804863"/>
            <a:r>
              <a:rPr lang="es-ES" sz="1400" dirty="0">
                <a:latin typeface="Arial" panose="020B0604020202020204" pitchFamily="34" charset="0"/>
                <a:cs typeface="Arial" panose="020B0604020202020204" pitchFamily="34" charset="0"/>
              </a:rPr>
              <a:t>	</a:t>
            </a:r>
          </a:p>
        </p:txBody>
      </p:sp>
      <p:sp>
        <p:nvSpPr>
          <p:cNvPr id="9" name="TextBox 8">
            <a:extLst>
              <a:ext uri="{FF2B5EF4-FFF2-40B4-BE49-F238E27FC236}">
                <a16:creationId xmlns:a16="http://schemas.microsoft.com/office/drawing/2014/main" id="{56216957-94A3-44E2-9A5B-784D1FA54CB5}"/>
              </a:ext>
            </a:extLst>
          </p:cNvPr>
          <p:cNvSpPr txBox="1"/>
          <p:nvPr/>
        </p:nvSpPr>
        <p:spPr>
          <a:xfrm>
            <a:off x="4486133" y="2114835"/>
            <a:ext cx="4401015" cy="1661993"/>
          </a:xfrm>
          <a:prstGeom prst="rect">
            <a:avLst/>
          </a:prstGeom>
          <a:noFill/>
        </p:spPr>
        <p:txBody>
          <a:bodyPr wrap="square" rtlCol="0">
            <a:spAutoFit/>
          </a:bodyPr>
          <a:lstStyle/>
          <a:p>
            <a:pPr marL="804863" indent="-804863"/>
            <a:r>
              <a:rPr lang="es-ES" sz="1200" b="1" i="1" u="sng" dirty="0">
                <a:latin typeface="Arial" panose="020B0604020202020204" pitchFamily="34" charset="0"/>
                <a:cs typeface="Arial" panose="020B0604020202020204" pitchFamily="34" charset="0"/>
              </a:rPr>
              <a:t>DATA</a:t>
            </a:r>
            <a:r>
              <a:rPr lang="es-ES" sz="1200" i="1" dirty="0">
                <a:latin typeface="Arial" panose="020B0604020202020204" pitchFamily="34" charset="0"/>
                <a:cs typeface="Arial" panose="020B0604020202020204" pitchFamily="34" charset="0"/>
              </a:rPr>
              <a:t>.- 	Will be </a:t>
            </a:r>
            <a:r>
              <a:rPr lang="es-ES" sz="1200" i="1" dirty="0" err="1">
                <a:latin typeface="Arial" panose="020B0604020202020204" pitchFamily="34" charset="0"/>
                <a:cs typeface="Arial" panose="020B0604020202020204" pitchFamily="34" charset="0"/>
              </a:rPr>
              <a:t>collected</a:t>
            </a:r>
            <a:r>
              <a:rPr lang="es-ES" sz="1200" i="1" dirty="0">
                <a:latin typeface="Arial" panose="020B0604020202020204" pitchFamily="34" charset="0"/>
                <a:cs typeface="Arial" panose="020B0604020202020204" pitchFamily="34" charset="0"/>
              </a:rPr>
              <a:t> from:</a:t>
            </a:r>
          </a:p>
          <a:p>
            <a:pPr marL="804863" indent="-804863"/>
            <a:r>
              <a:rPr lang="es-ES" sz="1200" i="1" dirty="0">
                <a:latin typeface="Arial" panose="020B0604020202020204" pitchFamily="34" charset="0"/>
                <a:cs typeface="Arial" panose="020B0604020202020204" pitchFamily="34" charset="0"/>
              </a:rPr>
              <a:t> </a:t>
            </a:r>
          </a:p>
          <a:p>
            <a:pPr marL="1262063" lvl="1" indent="-804863"/>
            <a:r>
              <a:rPr lang="es-ES" sz="1200" i="1" dirty="0">
                <a:latin typeface="Arial" panose="020B0604020202020204" pitchFamily="34" charset="0"/>
                <a:cs typeface="Arial" panose="020B0604020202020204" pitchFamily="34" charset="0"/>
              </a:rPr>
              <a:t>	</a:t>
            </a:r>
            <a:r>
              <a:rPr lang="es-ES" sz="1100" i="1" dirty="0" err="1">
                <a:latin typeface="Arial" panose="020B0604020202020204" pitchFamily="34" charset="0"/>
                <a:cs typeface="Arial" panose="020B0604020202020204" pitchFamily="34" charset="0"/>
              </a:rPr>
              <a:t>Kaggle</a:t>
            </a:r>
            <a:endParaRPr lang="es-ES" sz="1100" i="1" dirty="0">
              <a:latin typeface="Arial" panose="020B0604020202020204" pitchFamily="34" charset="0"/>
              <a:cs typeface="Arial" panose="020B0604020202020204" pitchFamily="34" charset="0"/>
            </a:endParaRPr>
          </a:p>
          <a:p>
            <a:pPr marL="1262063" lvl="1" indent="-804863"/>
            <a:r>
              <a:rPr lang="es-ES" sz="1100" i="1" dirty="0">
                <a:latin typeface="Arial" panose="020B0604020202020204" pitchFamily="34" charset="0"/>
                <a:cs typeface="Arial" panose="020B0604020202020204" pitchFamily="34" charset="0"/>
              </a:rPr>
              <a:t>	NBA </a:t>
            </a:r>
            <a:r>
              <a:rPr lang="es-ES" sz="1100" i="1" dirty="0" err="1">
                <a:latin typeface="Arial" panose="020B0604020202020204" pitchFamily="34" charset="0"/>
                <a:cs typeface="Arial" panose="020B0604020202020204" pitchFamily="34" charset="0"/>
              </a:rPr>
              <a:t>stats</a:t>
            </a:r>
            <a:endParaRPr lang="es-ES" sz="1100" i="1" dirty="0">
              <a:latin typeface="Arial" panose="020B0604020202020204" pitchFamily="34" charset="0"/>
              <a:cs typeface="Arial" panose="020B0604020202020204" pitchFamily="34" charset="0"/>
            </a:endParaRPr>
          </a:p>
          <a:p>
            <a:pPr marL="1262063" lvl="1" indent="-804863"/>
            <a:endParaRPr lang="es-ES" sz="1100" i="1" dirty="0">
              <a:latin typeface="Arial" panose="020B0604020202020204" pitchFamily="34" charset="0"/>
              <a:cs typeface="Arial" panose="020B0604020202020204" pitchFamily="34" charset="0"/>
            </a:endParaRPr>
          </a:p>
          <a:p>
            <a:pPr marL="1255713" lvl="1" indent="-1588"/>
            <a:r>
              <a:rPr lang="es-ES" sz="1100" i="1" dirty="0">
                <a:latin typeface="Arial" panose="020B0604020202020204" pitchFamily="34" charset="0"/>
                <a:cs typeface="Arial" panose="020B0604020202020204" pitchFamily="34" charset="0"/>
                <a:hlinkClick r:id="rId2"/>
              </a:rPr>
              <a:t>https://www.basketball-reference.com/leagues/NBA_2021.html</a:t>
            </a:r>
            <a:endParaRPr lang="es-ES" sz="1100" i="1" dirty="0">
              <a:latin typeface="Arial" panose="020B0604020202020204" pitchFamily="34" charset="0"/>
              <a:cs typeface="Arial" panose="020B0604020202020204" pitchFamily="34" charset="0"/>
            </a:endParaRPr>
          </a:p>
          <a:p>
            <a:pPr marL="1255713" lvl="1" indent="-1588"/>
            <a:endParaRPr lang="es-ES" sz="1100" i="1" dirty="0">
              <a:latin typeface="Arial" panose="020B0604020202020204" pitchFamily="34" charset="0"/>
              <a:cs typeface="Arial" panose="020B0604020202020204" pitchFamily="34" charset="0"/>
            </a:endParaRPr>
          </a:p>
          <a:p>
            <a:pPr marL="1262063" lvl="1" indent="-804863"/>
            <a:r>
              <a:rPr lang="es-ES" sz="1100" i="1" dirty="0">
                <a:latin typeface="Arial" panose="020B0604020202020204" pitchFamily="34" charset="0"/>
                <a:cs typeface="Arial" panose="020B0604020202020204" pitchFamily="34" charset="0"/>
              </a:rPr>
              <a:t>	</a:t>
            </a:r>
            <a:r>
              <a:rPr lang="es-ES" sz="1100" i="1" dirty="0">
                <a:latin typeface="Arial" panose="020B0604020202020204" pitchFamily="34" charset="0"/>
                <a:cs typeface="Arial" panose="020B0604020202020204" pitchFamily="34" charset="0"/>
                <a:hlinkClick r:id="rId3"/>
              </a:rPr>
              <a:t>https://hoopshype.com/salaries/players/</a:t>
            </a:r>
            <a:endParaRPr lang="es-ES" sz="1100" i="1"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336DC78D-FCCB-4C98-A1B4-084B5B75DB77}"/>
              </a:ext>
            </a:extLst>
          </p:cNvPr>
          <p:cNvPicPr>
            <a:picLocks noChangeAspect="1"/>
          </p:cNvPicPr>
          <p:nvPr/>
        </p:nvPicPr>
        <p:blipFill>
          <a:blip r:embed="rId4"/>
          <a:stretch>
            <a:fillRect/>
          </a:stretch>
        </p:blipFill>
        <p:spPr>
          <a:xfrm>
            <a:off x="2586058" y="2410237"/>
            <a:ext cx="1623878" cy="1487889"/>
          </a:xfrm>
          <a:prstGeom prst="rect">
            <a:avLst/>
          </a:prstGeom>
        </p:spPr>
      </p:pic>
      <p:pic>
        <p:nvPicPr>
          <p:cNvPr id="15" name="Picture 14">
            <a:extLst>
              <a:ext uri="{FF2B5EF4-FFF2-40B4-BE49-F238E27FC236}">
                <a16:creationId xmlns:a16="http://schemas.microsoft.com/office/drawing/2014/main" id="{3671CCD6-36CC-4CF4-8EA4-2D733AC9028D}"/>
              </a:ext>
            </a:extLst>
          </p:cNvPr>
          <p:cNvPicPr>
            <a:picLocks noChangeAspect="1"/>
          </p:cNvPicPr>
          <p:nvPr/>
        </p:nvPicPr>
        <p:blipFill>
          <a:blip r:embed="rId5"/>
          <a:stretch>
            <a:fillRect/>
          </a:stretch>
        </p:blipFill>
        <p:spPr>
          <a:xfrm>
            <a:off x="331045" y="2873552"/>
            <a:ext cx="2097933" cy="1806553"/>
          </a:xfrm>
          <a:prstGeom prst="rect">
            <a:avLst/>
          </a:prstGeom>
        </p:spPr>
      </p:pic>
      <p:pic>
        <p:nvPicPr>
          <p:cNvPr id="17" name="Picture 16">
            <a:extLst>
              <a:ext uri="{FF2B5EF4-FFF2-40B4-BE49-F238E27FC236}">
                <a16:creationId xmlns:a16="http://schemas.microsoft.com/office/drawing/2014/main" id="{03516AE5-6E87-430C-99C3-9C560775504B}"/>
              </a:ext>
            </a:extLst>
          </p:cNvPr>
          <p:cNvPicPr>
            <a:picLocks noChangeAspect="1"/>
          </p:cNvPicPr>
          <p:nvPr/>
        </p:nvPicPr>
        <p:blipFill>
          <a:blip r:embed="rId6"/>
          <a:stretch>
            <a:fillRect/>
          </a:stretch>
        </p:blipFill>
        <p:spPr>
          <a:xfrm>
            <a:off x="400771" y="654920"/>
            <a:ext cx="1089701" cy="1615029"/>
          </a:xfrm>
          <a:prstGeom prst="rect">
            <a:avLst/>
          </a:prstGeom>
        </p:spPr>
      </p:pic>
    </p:spTree>
    <p:extLst>
      <p:ext uri="{BB962C8B-B14F-4D97-AF65-F5344CB8AC3E}">
        <p14:creationId xmlns:p14="http://schemas.microsoft.com/office/powerpoint/2010/main" val="7472489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r>
              <a:rPr lang="es-ES" sz="1800" dirty="0" err="1"/>
              <a:t>Design</a:t>
            </a:r>
            <a:r>
              <a:rPr lang="es-ES" sz="1800" dirty="0"/>
              <a:t> / </a:t>
            </a:r>
            <a:r>
              <a:rPr lang="es-ES" sz="1800" dirty="0" err="1"/>
              <a:t>Steps</a:t>
            </a:r>
            <a:r>
              <a:rPr lang="es-ES" sz="1800" dirty="0"/>
              <a:t> (2)</a:t>
            </a: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fld id="{EDA4E73C-7A94-44D4-A65F-F6EB5CEC5634}" type="slidenum">
              <a:rPr lang="en-US" smtClean="0"/>
              <a:t>46</a:t>
            </a:fld>
            <a:endParaRPr lang="en-US"/>
          </a:p>
        </p:txBody>
      </p:sp>
      <p:sp>
        <p:nvSpPr>
          <p:cNvPr id="11" name="TextBox 10">
            <a:extLst>
              <a:ext uri="{FF2B5EF4-FFF2-40B4-BE49-F238E27FC236}">
                <a16:creationId xmlns:a16="http://schemas.microsoft.com/office/drawing/2014/main" id="{3ABA6E67-B064-43D1-B545-FBFAD4759EDF}"/>
              </a:ext>
            </a:extLst>
          </p:cNvPr>
          <p:cNvSpPr txBox="1"/>
          <p:nvPr/>
        </p:nvSpPr>
        <p:spPr>
          <a:xfrm>
            <a:off x="576072" y="665351"/>
            <a:ext cx="7598664" cy="2785378"/>
          </a:xfrm>
          <a:prstGeom prst="rect">
            <a:avLst/>
          </a:prstGeom>
          <a:noFill/>
        </p:spPr>
        <p:txBody>
          <a:bodyPr wrap="square">
            <a:spAutoFit/>
          </a:bodyPr>
          <a:lstStyle/>
          <a:p>
            <a:pPr algn="l" rtl="0"/>
            <a:r>
              <a:rPr lang="en-US" sz="1100" b="1" i="0" dirty="0">
                <a:solidFill>
                  <a:srgbClr val="0070C0"/>
                </a:solidFill>
                <a:effectLst/>
                <a:latin typeface="Arial" panose="020B0604020202020204" pitchFamily="34" charset="0"/>
                <a:cs typeface="Arial" panose="020B0604020202020204" pitchFamily="34" charset="0"/>
              </a:rPr>
              <a:t>CLOSEST PLAYER PERFORMANCE COMPARISON</a:t>
            </a:r>
          </a:p>
          <a:p>
            <a:pPr algn="l" rtl="0"/>
            <a:endParaRPr lang="en-US" sz="1000" b="1" i="0" dirty="0">
              <a:solidFill>
                <a:srgbClr val="23232D"/>
              </a:solidFill>
              <a:effectLst/>
              <a:latin typeface="Arial" panose="020B0604020202020204" pitchFamily="34" charset="0"/>
              <a:cs typeface="Arial" panose="020B0604020202020204" pitchFamily="34" charset="0"/>
            </a:endParaRPr>
          </a:p>
          <a:p>
            <a:pPr lvl="2"/>
            <a:r>
              <a:rPr lang="en-US" sz="1000" b="0" i="0" dirty="0">
                <a:solidFill>
                  <a:srgbClr val="23232D"/>
                </a:solidFill>
                <a:effectLst/>
                <a:latin typeface="Arial" panose="020B0604020202020204" pitchFamily="34" charset="0"/>
                <a:cs typeface="Arial" panose="020B0604020202020204" pitchFamily="34" charset="0"/>
              </a:rPr>
              <a:t>XXXXX</a:t>
            </a:r>
          </a:p>
          <a:p>
            <a:pPr lvl="2"/>
            <a:r>
              <a:rPr lang="en-US" sz="1000" dirty="0">
                <a:solidFill>
                  <a:srgbClr val="23232D"/>
                </a:solidFill>
                <a:latin typeface="Arial" panose="020B0604020202020204" pitchFamily="34" charset="0"/>
                <a:cs typeface="Arial" panose="020B0604020202020204" pitchFamily="34" charset="0"/>
              </a:rPr>
              <a:t>Most similar</a:t>
            </a:r>
          </a:p>
          <a:p>
            <a:pPr lvl="2"/>
            <a:r>
              <a:rPr lang="en-US" sz="1000" b="0" i="0" dirty="0">
                <a:solidFill>
                  <a:srgbClr val="23232D"/>
                </a:solidFill>
                <a:effectLst/>
                <a:latin typeface="Arial" panose="020B0604020202020204" pitchFamily="34" charset="0"/>
                <a:cs typeface="Arial" panose="020B0604020202020204" pitchFamily="34" charset="0"/>
              </a:rPr>
              <a:t>Including every stat and similar performance</a:t>
            </a:r>
          </a:p>
          <a:p>
            <a:pPr lvl="2"/>
            <a:r>
              <a:rPr lang="en-US" sz="1000" dirty="0">
                <a:solidFill>
                  <a:srgbClr val="23232D"/>
                </a:solidFill>
                <a:latin typeface="Arial" panose="020B0604020202020204" pitchFamily="34" charset="0"/>
                <a:cs typeface="Arial" panose="020B0604020202020204" pitchFamily="34" charset="0"/>
              </a:rPr>
              <a:t>Explain salary size dots</a:t>
            </a:r>
          </a:p>
          <a:p>
            <a:pPr lvl="2"/>
            <a:r>
              <a:rPr lang="en-US" sz="1000" b="0" i="0" dirty="0">
                <a:solidFill>
                  <a:srgbClr val="23232D"/>
                </a:solidFill>
                <a:effectLst/>
                <a:latin typeface="Arial" panose="020B0604020202020204" pitchFamily="34" charset="0"/>
                <a:cs typeface="Arial" panose="020B0604020202020204" pitchFamily="34" charset="0"/>
              </a:rPr>
              <a:t>Color red or team colors</a:t>
            </a:r>
          </a:p>
          <a:p>
            <a:pPr lvl="2"/>
            <a:r>
              <a:rPr lang="en-US" sz="1000" dirty="0">
                <a:solidFill>
                  <a:srgbClr val="23232D"/>
                </a:solidFill>
                <a:latin typeface="Arial" panose="020B0604020202020204" pitchFamily="34" charset="0"/>
                <a:cs typeface="Arial" panose="020B0604020202020204" pitchFamily="34" charset="0"/>
              </a:rPr>
              <a:t>Team colors dictionary if possible</a:t>
            </a:r>
            <a:endParaRPr lang="en-US" sz="1000" b="0" i="0" dirty="0">
              <a:solidFill>
                <a:srgbClr val="23232D"/>
              </a:solidFill>
              <a:effectLst/>
              <a:latin typeface="Arial" panose="020B0604020202020204" pitchFamily="34" charset="0"/>
              <a:cs typeface="Arial" panose="020B0604020202020204" pitchFamily="34" charset="0"/>
            </a:endParaRPr>
          </a:p>
          <a:p>
            <a:pPr lvl="2"/>
            <a:endParaRPr lang="en-US" sz="1000" dirty="0">
              <a:solidFill>
                <a:srgbClr val="23232D"/>
              </a:solidFill>
              <a:latin typeface="Arial" panose="020B0604020202020204" pitchFamily="34" charset="0"/>
              <a:cs typeface="Arial" panose="020B0604020202020204" pitchFamily="34" charset="0"/>
            </a:endParaRPr>
          </a:p>
          <a:p>
            <a:pPr lvl="2"/>
            <a:r>
              <a:rPr lang="en-US" sz="1000" b="0" i="0" dirty="0">
                <a:solidFill>
                  <a:srgbClr val="23232D"/>
                </a:solidFill>
                <a:effectLst/>
                <a:latin typeface="Arial" panose="020B0604020202020204" pitchFamily="34" charset="0"/>
                <a:cs typeface="Arial" panose="020B0604020202020204" pitchFamily="34" charset="0"/>
                <a:hlinkClick r:id="rId2"/>
              </a:rPr>
              <a:t>Glossary</a:t>
            </a:r>
            <a:endParaRPr lang="en-US" sz="1000" b="0" i="0" dirty="0">
              <a:solidFill>
                <a:srgbClr val="23232D"/>
              </a:solidFill>
              <a:effectLst/>
              <a:latin typeface="Arial" panose="020B0604020202020204" pitchFamily="34" charset="0"/>
              <a:cs typeface="Arial" panose="020B0604020202020204" pitchFamily="34" charset="0"/>
            </a:endParaRPr>
          </a:p>
          <a:p>
            <a:pPr lvl="2"/>
            <a:endParaRPr lang="en-US" sz="1000" dirty="0">
              <a:solidFill>
                <a:srgbClr val="23232D"/>
              </a:solidFill>
              <a:latin typeface="Arial" panose="020B0604020202020204" pitchFamily="34" charset="0"/>
              <a:cs typeface="Arial" panose="020B0604020202020204" pitchFamily="34" charset="0"/>
            </a:endParaRPr>
          </a:p>
          <a:p>
            <a:pPr lvl="2"/>
            <a:endParaRPr lang="en-US" sz="1000" b="0" i="0" dirty="0">
              <a:solidFill>
                <a:srgbClr val="23232D"/>
              </a:solidFill>
              <a:effectLst/>
              <a:latin typeface="Arial" panose="020B0604020202020204" pitchFamily="34" charset="0"/>
              <a:cs typeface="Arial" panose="020B0604020202020204" pitchFamily="34" charset="0"/>
            </a:endParaRPr>
          </a:p>
          <a:p>
            <a:r>
              <a:rPr lang="en-US" sz="1100" b="1" dirty="0">
                <a:solidFill>
                  <a:srgbClr val="0070C0"/>
                </a:solidFill>
                <a:latin typeface="Arial" panose="020B0604020202020204" pitchFamily="34" charset="0"/>
                <a:cs typeface="Arial" panose="020B0604020202020204" pitchFamily="34" charset="0"/>
              </a:rPr>
              <a:t>SALARY</a:t>
            </a:r>
            <a:r>
              <a:rPr lang="en-US" sz="1100" b="0" i="0" dirty="0">
                <a:solidFill>
                  <a:srgbClr val="23232D"/>
                </a:solidFill>
                <a:effectLst/>
                <a:latin typeface="Arial" panose="020B0604020202020204" pitchFamily="34" charset="0"/>
                <a:cs typeface="Arial" panose="020B0604020202020204" pitchFamily="34" charset="0"/>
              </a:rPr>
              <a:t> </a:t>
            </a:r>
          </a:p>
          <a:p>
            <a:pPr marL="914400" indent="-914400"/>
            <a:r>
              <a:rPr lang="en-US" sz="1100" dirty="0">
                <a:solidFill>
                  <a:srgbClr val="23232D"/>
                </a:solidFill>
                <a:latin typeface="Arial" panose="020B0604020202020204" pitchFamily="34" charset="0"/>
                <a:cs typeface="Arial" panose="020B0604020202020204" pitchFamily="34" charset="0"/>
              </a:rPr>
              <a:t>	</a:t>
            </a:r>
            <a:r>
              <a:rPr lang="en-US" sz="1100" b="0" i="0" dirty="0">
                <a:solidFill>
                  <a:srgbClr val="7030A0"/>
                </a:solidFill>
                <a:effectLst/>
                <a:highlight>
                  <a:srgbClr val="FFFF00"/>
                </a:highlight>
                <a:latin typeface="Arial" panose="020B0604020202020204" pitchFamily="34" charset="0"/>
                <a:cs typeface="Arial" panose="020B0604020202020204" pitchFamily="34" charset="0"/>
              </a:rPr>
              <a:t>Specific players have contracts and salaries. Do we want to filter players also with salary data to respect salary caps?</a:t>
            </a:r>
            <a:endParaRPr lang="en-US" sz="1100" b="1" dirty="0">
              <a:solidFill>
                <a:srgbClr val="7030A0"/>
              </a:solidFill>
              <a:highlight>
                <a:srgbClr val="FFFF00"/>
              </a:highlight>
              <a:latin typeface="Arial" panose="020B0604020202020204" pitchFamily="34" charset="0"/>
              <a:cs typeface="Arial" panose="020B0604020202020204" pitchFamily="34" charset="0"/>
            </a:endParaRPr>
          </a:p>
          <a:p>
            <a:endParaRPr lang="en-US" sz="1100" b="1" dirty="0">
              <a:solidFill>
                <a:srgbClr val="0070C0"/>
              </a:solidFill>
              <a:latin typeface="Arial" panose="020B0604020202020204" pitchFamily="34" charset="0"/>
              <a:cs typeface="Arial" panose="020B0604020202020204" pitchFamily="34" charset="0"/>
            </a:endParaRPr>
          </a:p>
          <a:p>
            <a:pPr lvl="2"/>
            <a:endParaRPr lang="en-US" sz="1000" b="0" i="0" dirty="0">
              <a:solidFill>
                <a:srgbClr val="23232D"/>
              </a:solidFill>
              <a:effectLst/>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0A1974A4-500E-48EC-99EE-55B0DE7CAAEF}"/>
              </a:ext>
            </a:extLst>
          </p:cNvPr>
          <p:cNvSpPr/>
          <p:nvPr/>
        </p:nvSpPr>
        <p:spPr>
          <a:xfrm>
            <a:off x="4795024" y="3898286"/>
            <a:ext cx="646771" cy="579863"/>
          </a:xfrm>
          <a:prstGeom prst="ellipse">
            <a:avLst/>
          </a:prstGeom>
          <a:ln w="285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a:ln>
                <a:solidFill>
                  <a:schemeClr val="tx1"/>
                </a:solidFill>
              </a:ln>
            </a:endParaRPr>
          </a:p>
        </p:txBody>
      </p:sp>
      <p:sp>
        <p:nvSpPr>
          <p:cNvPr id="6" name="Oval 5">
            <a:extLst>
              <a:ext uri="{FF2B5EF4-FFF2-40B4-BE49-F238E27FC236}">
                <a16:creationId xmlns:a16="http://schemas.microsoft.com/office/drawing/2014/main" id="{A9D3143B-0BC0-47D1-8C0B-43C9EA87E432}"/>
              </a:ext>
            </a:extLst>
          </p:cNvPr>
          <p:cNvSpPr/>
          <p:nvPr/>
        </p:nvSpPr>
        <p:spPr>
          <a:xfrm>
            <a:off x="6598696" y="3331141"/>
            <a:ext cx="646771" cy="579863"/>
          </a:xfrm>
          <a:prstGeom prst="ellipse">
            <a:avLst/>
          </a:prstGeom>
          <a:solidFill>
            <a:srgbClr val="FFFF00"/>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a:ln>
                <a:solidFill>
                  <a:schemeClr val="tx1"/>
                </a:solidFill>
              </a:ln>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5" name="Ink 4">
                <a:extLst>
                  <a:ext uri="{FF2B5EF4-FFF2-40B4-BE49-F238E27FC236}">
                    <a16:creationId xmlns:a16="http://schemas.microsoft.com/office/drawing/2014/main" id="{A594C926-A13D-41BC-8EA8-7346F82760DE}"/>
                  </a:ext>
                </a:extLst>
              </p14:cNvPr>
              <p14:cNvContentPartPr/>
              <p14:nvPr/>
            </p14:nvContentPartPr>
            <p14:xfrm>
              <a:off x="5508533" y="3560848"/>
              <a:ext cx="1115280" cy="491040"/>
            </p14:xfrm>
          </p:contentPart>
        </mc:Choice>
        <mc:Fallback xmlns="">
          <p:pic>
            <p:nvPicPr>
              <p:cNvPr id="5" name="Ink 4">
                <a:extLst>
                  <a:ext uri="{FF2B5EF4-FFF2-40B4-BE49-F238E27FC236}">
                    <a16:creationId xmlns:a16="http://schemas.microsoft.com/office/drawing/2014/main" id="{A594C926-A13D-41BC-8EA8-7346F82760DE}"/>
                  </a:ext>
                </a:extLst>
              </p:cNvPr>
              <p:cNvPicPr/>
              <p:nvPr/>
            </p:nvPicPr>
            <p:blipFill>
              <a:blip r:embed="rId4"/>
              <a:stretch>
                <a:fillRect/>
              </a:stretch>
            </p:blipFill>
            <p:spPr>
              <a:xfrm>
                <a:off x="5490533" y="3452848"/>
                <a:ext cx="1150920" cy="706680"/>
              </a:xfrm>
              <a:prstGeom prst="rect">
                <a:avLst/>
              </a:prstGeom>
            </p:spPr>
          </p:pic>
        </mc:Fallback>
      </mc:AlternateContent>
    </p:spTree>
    <p:extLst>
      <p:ext uri="{BB962C8B-B14F-4D97-AF65-F5344CB8AC3E}">
        <p14:creationId xmlns:p14="http://schemas.microsoft.com/office/powerpoint/2010/main" val="3036275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r>
              <a:rPr lang="es-ES" sz="1800" dirty="0" err="1"/>
              <a:t>Design</a:t>
            </a:r>
            <a:r>
              <a:rPr lang="es-ES" sz="1800" dirty="0"/>
              <a:t> / </a:t>
            </a:r>
            <a:r>
              <a:rPr lang="es-ES" sz="1800" dirty="0" err="1"/>
              <a:t>Steps</a:t>
            </a:r>
            <a:r>
              <a:rPr lang="es-ES" sz="1800" dirty="0"/>
              <a:t> (3)</a:t>
            </a: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fld id="{EDA4E73C-7A94-44D4-A65F-F6EB5CEC5634}" type="slidenum">
              <a:rPr lang="en-US" smtClean="0"/>
              <a:t>47</a:t>
            </a:fld>
            <a:endParaRPr lang="en-US"/>
          </a:p>
        </p:txBody>
      </p:sp>
      <p:pic>
        <p:nvPicPr>
          <p:cNvPr id="5" name="Picture 4">
            <a:extLst>
              <a:ext uri="{FF2B5EF4-FFF2-40B4-BE49-F238E27FC236}">
                <a16:creationId xmlns:a16="http://schemas.microsoft.com/office/drawing/2014/main" id="{FCD9CD4E-663C-4D8C-9E94-A10164799400}"/>
              </a:ext>
            </a:extLst>
          </p:cNvPr>
          <p:cNvPicPr>
            <a:picLocks noChangeAspect="1"/>
          </p:cNvPicPr>
          <p:nvPr/>
        </p:nvPicPr>
        <p:blipFill>
          <a:blip r:embed="rId2"/>
          <a:stretch>
            <a:fillRect/>
          </a:stretch>
        </p:blipFill>
        <p:spPr>
          <a:xfrm>
            <a:off x="783705" y="2470928"/>
            <a:ext cx="5308877" cy="2337704"/>
          </a:xfrm>
          <a:prstGeom prst="rect">
            <a:avLst/>
          </a:prstGeom>
        </p:spPr>
      </p:pic>
      <p:sp>
        <p:nvSpPr>
          <p:cNvPr id="7" name="TextBox 6">
            <a:extLst>
              <a:ext uri="{FF2B5EF4-FFF2-40B4-BE49-F238E27FC236}">
                <a16:creationId xmlns:a16="http://schemas.microsoft.com/office/drawing/2014/main" id="{207F9DBD-7EA1-45EA-9DAA-F2D011039AC7}"/>
              </a:ext>
            </a:extLst>
          </p:cNvPr>
          <p:cNvSpPr txBox="1"/>
          <p:nvPr/>
        </p:nvSpPr>
        <p:spPr>
          <a:xfrm>
            <a:off x="585216" y="594149"/>
            <a:ext cx="8138160" cy="1323439"/>
          </a:xfrm>
          <a:prstGeom prst="rect">
            <a:avLst/>
          </a:prstGeom>
          <a:noFill/>
        </p:spPr>
        <p:txBody>
          <a:bodyPr wrap="square">
            <a:spAutoFit/>
          </a:bodyPr>
          <a:lstStyle/>
          <a:p>
            <a:pPr marL="969963" indent="-969963"/>
            <a:r>
              <a:rPr lang="es-ES" sz="1600" b="1" u="sng" dirty="0">
                <a:latin typeface="Arial" panose="020B0604020202020204" pitchFamily="34" charset="0"/>
                <a:cs typeface="Arial" panose="020B0604020202020204" pitchFamily="34" charset="0"/>
              </a:rPr>
              <a:t>STEP 3</a:t>
            </a:r>
            <a:r>
              <a:rPr lang="es-ES" sz="1600" dirty="0">
                <a:latin typeface="Arial" panose="020B0604020202020204" pitchFamily="34" charset="0"/>
                <a:cs typeface="Arial" panose="020B0604020202020204" pitchFamily="34" charset="0"/>
              </a:rPr>
              <a:t>.- </a:t>
            </a:r>
            <a:r>
              <a:rPr lang="es-ES" sz="1600" dirty="0" err="1">
                <a:latin typeface="Arial" panose="020B0604020202020204" pitchFamily="34" charset="0"/>
                <a:cs typeface="Arial" panose="020B0604020202020204" pitchFamily="34" charset="0"/>
              </a:rPr>
              <a:t>Apply</a:t>
            </a:r>
            <a:r>
              <a:rPr lang="es-ES" sz="1600" dirty="0">
                <a:latin typeface="Arial" panose="020B0604020202020204" pitchFamily="34" charset="0"/>
                <a:cs typeface="Arial" panose="020B0604020202020204" pitchFamily="34" charset="0"/>
              </a:rPr>
              <a:t> </a:t>
            </a:r>
            <a:r>
              <a:rPr lang="es-ES" sz="1600" dirty="0" err="1">
                <a:latin typeface="Arial" panose="020B0604020202020204" pitchFamily="34" charset="0"/>
                <a:cs typeface="Arial" panose="020B0604020202020204" pitchFamily="34" charset="0"/>
              </a:rPr>
              <a:t>models</a:t>
            </a:r>
            <a:r>
              <a:rPr lang="es-ES" sz="1600" dirty="0">
                <a:latin typeface="Arial" panose="020B0604020202020204" pitchFamily="34" charset="0"/>
                <a:cs typeface="Arial" panose="020B0604020202020204" pitchFamily="34" charset="0"/>
              </a:rPr>
              <a:t> and machine </a:t>
            </a:r>
            <a:r>
              <a:rPr lang="es-ES" sz="1600" dirty="0" err="1">
                <a:latin typeface="Arial" panose="020B0604020202020204" pitchFamily="34" charset="0"/>
                <a:cs typeface="Arial" panose="020B0604020202020204" pitchFamily="34" charset="0"/>
              </a:rPr>
              <a:t>learning</a:t>
            </a:r>
            <a:r>
              <a:rPr lang="es-ES" sz="1600" dirty="0">
                <a:latin typeface="Arial" panose="020B0604020202020204" pitchFamily="34" charset="0"/>
                <a:cs typeface="Arial" panose="020B0604020202020204" pitchFamily="34" charset="0"/>
              </a:rPr>
              <a:t> </a:t>
            </a:r>
            <a:r>
              <a:rPr lang="es-ES" sz="1600" dirty="0" err="1">
                <a:latin typeface="Arial" panose="020B0604020202020204" pitchFamily="34" charset="0"/>
                <a:cs typeface="Arial" panose="020B0604020202020204" pitchFamily="34" charset="0"/>
              </a:rPr>
              <a:t>to</a:t>
            </a:r>
            <a:r>
              <a:rPr lang="es-ES" sz="1600" dirty="0">
                <a:latin typeface="Arial" panose="020B0604020202020204" pitchFamily="34" charset="0"/>
                <a:cs typeface="Arial" panose="020B0604020202020204" pitchFamily="34" charset="0"/>
              </a:rPr>
              <a:t> </a:t>
            </a:r>
            <a:r>
              <a:rPr lang="es-ES" sz="1600" dirty="0" err="1">
                <a:latin typeface="Arial" panose="020B0604020202020204" pitchFamily="34" charset="0"/>
                <a:cs typeface="Arial" panose="020B0604020202020204" pitchFamily="34" charset="0"/>
              </a:rPr>
              <a:t>make</a:t>
            </a:r>
            <a:r>
              <a:rPr lang="es-ES" sz="1600" dirty="0">
                <a:latin typeface="Arial" panose="020B0604020202020204" pitchFamily="34" charset="0"/>
                <a:cs typeface="Arial" panose="020B0604020202020204" pitchFamily="34" charset="0"/>
              </a:rPr>
              <a:t> </a:t>
            </a:r>
            <a:r>
              <a:rPr lang="es-ES" sz="1600" dirty="0" err="1">
                <a:latin typeface="Arial" panose="020B0604020202020204" pitchFamily="34" charset="0"/>
                <a:cs typeface="Arial" panose="020B0604020202020204" pitchFamily="34" charset="0"/>
              </a:rPr>
              <a:t>proper</a:t>
            </a:r>
            <a:r>
              <a:rPr lang="es-ES" sz="1600" dirty="0">
                <a:latin typeface="Arial" panose="020B0604020202020204" pitchFamily="34" charset="0"/>
                <a:cs typeface="Arial" panose="020B0604020202020204" pitchFamily="34" charset="0"/>
              </a:rPr>
              <a:t> </a:t>
            </a:r>
            <a:r>
              <a:rPr lang="es-ES" sz="1600" dirty="0" err="1">
                <a:latin typeface="Arial" panose="020B0604020202020204" pitchFamily="34" charset="0"/>
                <a:cs typeface="Arial" panose="020B0604020202020204" pitchFamily="34" charset="0"/>
              </a:rPr>
              <a:t>forecasting</a:t>
            </a:r>
            <a:r>
              <a:rPr lang="es-ES" sz="1600" dirty="0">
                <a:latin typeface="Arial" panose="020B0604020202020204" pitchFamily="34" charset="0"/>
                <a:cs typeface="Arial" panose="020B0604020202020204" pitchFamily="34" charset="0"/>
              </a:rPr>
              <a:t> / </a:t>
            </a:r>
            <a:r>
              <a:rPr lang="es-ES" sz="1600" dirty="0" err="1">
                <a:latin typeface="Arial" panose="020B0604020202020204" pitchFamily="34" charset="0"/>
                <a:cs typeface="Arial" panose="020B0604020202020204" pitchFamily="34" charset="0"/>
              </a:rPr>
              <a:t>predictions</a:t>
            </a:r>
            <a:endParaRPr lang="es-ES" sz="1600" dirty="0">
              <a:latin typeface="Arial" panose="020B0604020202020204" pitchFamily="34" charset="0"/>
              <a:cs typeface="Arial" panose="020B0604020202020204" pitchFamily="34" charset="0"/>
            </a:endParaRPr>
          </a:p>
          <a:p>
            <a:pPr marL="969963" indent="-969963"/>
            <a:endParaRPr lang="es-ES" sz="1600" dirty="0">
              <a:latin typeface="Arial" panose="020B0604020202020204" pitchFamily="34" charset="0"/>
              <a:cs typeface="Arial" panose="020B0604020202020204" pitchFamily="34" charset="0"/>
            </a:endParaRPr>
          </a:p>
          <a:p>
            <a:pPr marL="969963" indent="-969963"/>
            <a:r>
              <a:rPr lang="es-ES" sz="1600" dirty="0">
                <a:latin typeface="Arial" panose="020B0604020202020204" pitchFamily="34" charset="0"/>
                <a:cs typeface="Arial" panose="020B0604020202020204" pitchFamily="34" charset="0"/>
              </a:rPr>
              <a:t>	Will </a:t>
            </a:r>
            <a:r>
              <a:rPr lang="es-ES" sz="1600" dirty="0" err="1">
                <a:latin typeface="Arial" panose="020B0604020202020204" pitchFamily="34" charset="0"/>
                <a:cs typeface="Arial" panose="020B0604020202020204" pitchFamily="34" charset="0"/>
              </a:rPr>
              <a:t>make</a:t>
            </a:r>
            <a:r>
              <a:rPr lang="es-ES" sz="1600" dirty="0">
                <a:latin typeface="Arial" panose="020B0604020202020204" pitchFamily="34" charset="0"/>
                <a:cs typeface="Arial" panose="020B0604020202020204" pitchFamily="34" charset="0"/>
              </a:rPr>
              <a:t> up </a:t>
            </a:r>
            <a:r>
              <a:rPr lang="es-ES" sz="1600" dirty="0" err="1">
                <a:latin typeface="Arial" panose="020B0604020202020204" pitchFamily="34" charset="0"/>
                <a:cs typeface="Arial" panose="020B0604020202020204" pitchFamily="34" charset="0"/>
              </a:rPr>
              <a:t>to</a:t>
            </a:r>
            <a:r>
              <a:rPr lang="es-ES" sz="1600" dirty="0">
                <a:latin typeface="Arial" panose="020B0604020202020204" pitchFamily="34" charset="0"/>
                <a:cs typeface="Arial" panose="020B0604020202020204" pitchFamily="34" charset="0"/>
              </a:rPr>
              <a:t> 5 </a:t>
            </a:r>
            <a:r>
              <a:rPr lang="es-ES" sz="1600" dirty="0" err="1">
                <a:solidFill>
                  <a:srgbClr val="7030A0"/>
                </a:solidFill>
                <a:highlight>
                  <a:srgbClr val="FFFF00"/>
                </a:highlight>
                <a:latin typeface="Arial" panose="020B0604020202020204" pitchFamily="34" charset="0"/>
                <a:cs typeface="Arial" panose="020B0604020202020204" pitchFamily="34" charset="0"/>
              </a:rPr>
              <a:t>recommendations</a:t>
            </a:r>
            <a:r>
              <a:rPr lang="es-ES" sz="1600" dirty="0">
                <a:solidFill>
                  <a:srgbClr val="7030A0"/>
                </a:solidFill>
                <a:latin typeface="Arial" panose="020B0604020202020204" pitchFamily="34" charset="0"/>
                <a:cs typeface="Arial" panose="020B0604020202020204" pitchFamily="34" charset="0"/>
              </a:rPr>
              <a:t>:</a:t>
            </a:r>
          </a:p>
          <a:p>
            <a:pPr marL="1714500" lvl="3" indent="-342900">
              <a:buClr>
                <a:srgbClr val="0070C0"/>
              </a:buClr>
              <a:buFont typeface="+mj-lt"/>
              <a:buAutoNum type="arabicParenR"/>
            </a:pPr>
            <a:r>
              <a:rPr lang="es-ES" sz="1600" dirty="0" err="1">
                <a:latin typeface="Arial" panose="020B0604020202020204" pitchFamily="34" charset="0"/>
                <a:cs typeface="Arial" panose="020B0604020202020204" pitchFamily="34" charset="0"/>
              </a:rPr>
              <a:t>Closest</a:t>
            </a:r>
            <a:r>
              <a:rPr lang="es-ES" sz="1600" dirty="0">
                <a:latin typeface="Arial" panose="020B0604020202020204" pitchFamily="34" charset="0"/>
                <a:cs typeface="Arial" panose="020B0604020202020204" pitchFamily="34" charset="0"/>
              </a:rPr>
              <a:t> </a:t>
            </a:r>
            <a:r>
              <a:rPr lang="es-ES" sz="1600" dirty="0" err="1">
                <a:latin typeface="Arial" panose="020B0604020202020204" pitchFamily="34" charset="0"/>
                <a:cs typeface="Arial" panose="020B0604020202020204" pitchFamily="34" charset="0"/>
              </a:rPr>
              <a:t>player</a:t>
            </a:r>
            <a:endParaRPr lang="es-ES" sz="1600" dirty="0">
              <a:latin typeface="Arial" panose="020B0604020202020204" pitchFamily="34" charset="0"/>
              <a:cs typeface="Arial" panose="020B0604020202020204" pitchFamily="34" charset="0"/>
            </a:endParaRPr>
          </a:p>
          <a:p>
            <a:pPr marL="1714500" lvl="3" indent="-342900">
              <a:buClr>
                <a:srgbClr val="0070C0"/>
              </a:buClr>
              <a:buFont typeface="+mj-lt"/>
              <a:buAutoNum type="arabicParenR"/>
            </a:pPr>
            <a:r>
              <a:rPr lang="es-ES" sz="1600" dirty="0" err="1">
                <a:latin typeface="Arial" panose="020B0604020202020204" pitchFamily="34" charset="0"/>
                <a:cs typeface="Arial" panose="020B0604020202020204" pitchFamily="34" charset="0"/>
              </a:rPr>
              <a:t>Closest</a:t>
            </a:r>
            <a:r>
              <a:rPr lang="es-ES" sz="1600" dirty="0">
                <a:latin typeface="Arial" panose="020B0604020202020204" pitchFamily="34" charset="0"/>
                <a:cs typeface="Arial" panose="020B0604020202020204" pitchFamily="34" charset="0"/>
              </a:rPr>
              <a:t> </a:t>
            </a:r>
            <a:r>
              <a:rPr lang="es-ES" sz="1600" dirty="0" err="1">
                <a:latin typeface="Arial" panose="020B0604020202020204" pitchFamily="34" charset="0"/>
                <a:cs typeface="Arial" panose="020B0604020202020204" pitchFamily="34" charset="0"/>
              </a:rPr>
              <a:t>player</a:t>
            </a:r>
            <a:r>
              <a:rPr lang="es-ES" sz="1600" dirty="0">
                <a:latin typeface="Arial" panose="020B0604020202020204" pitchFamily="34" charset="0"/>
                <a:cs typeface="Arial" panose="020B0604020202020204" pitchFamily="34" charset="0"/>
              </a:rPr>
              <a:t> </a:t>
            </a:r>
            <a:r>
              <a:rPr lang="es-ES" sz="1600" dirty="0" err="1">
                <a:latin typeface="Arial" panose="020B0604020202020204" pitchFamily="34" charset="0"/>
                <a:cs typeface="Arial" panose="020B0604020202020204" pitchFamily="34" charset="0"/>
              </a:rPr>
              <a:t>including</a:t>
            </a:r>
            <a:r>
              <a:rPr lang="es-ES" sz="1600" dirty="0">
                <a:latin typeface="Arial" panose="020B0604020202020204" pitchFamily="34" charset="0"/>
                <a:cs typeface="Arial" panose="020B0604020202020204" pitchFamily="34" charset="0"/>
              </a:rPr>
              <a:t> </a:t>
            </a:r>
            <a:r>
              <a:rPr lang="es-ES" sz="1600" dirty="0" err="1">
                <a:latin typeface="Arial" panose="020B0604020202020204" pitchFamily="34" charset="0"/>
                <a:cs typeface="Arial" panose="020B0604020202020204" pitchFamily="34" charset="0"/>
              </a:rPr>
              <a:t>salary</a:t>
            </a:r>
            <a:endParaRPr lang="es-E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49503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r>
              <a:rPr lang="es-ES" dirty="0"/>
              <a:t>MODELS</a:t>
            </a: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fld id="{EDA4E73C-7A94-44D4-A65F-F6EB5CEC5634}" type="slidenum">
              <a:rPr lang="en-US" smtClean="0"/>
              <a:t>48</a:t>
            </a:fld>
            <a:endParaRPr lang="en-US"/>
          </a:p>
        </p:txBody>
      </p:sp>
      <p:sp>
        <p:nvSpPr>
          <p:cNvPr id="4" name="TextBox 3">
            <a:extLst>
              <a:ext uri="{FF2B5EF4-FFF2-40B4-BE49-F238E27FC236}">
                <a16:creationId xmlns:a16="http://schemas.microsoft.com/office/drawing/2014/main" id="{F9734730-7B42-4202-A993-A5C3AEF58384}"/>
              </a:ext>
            </a:extLst>
          </p:cNvPr>
          <p:cNvSpPr txBox="1"/>
          <p:nvPr/>
        </p:nvSpPr>
        <p:spPr>
          <a:xfrm>
            <a:off x="381000" y="733978"/>
            <a:ext cx="2409634" cy="1200329"/>
          </a:xfrm>
          <a:prstGeom prst="rect">
            <a:avLst/>
          </a:prstGeom>
          <a:noFill/>
        </p:spPr>
        <p:txBody>
          <a:bodyPr wrap="none" rtlCol="0">
            <a:spAutoFit/>
          </a:bodyPr>
          <a:lstStyle/>
          <a:p>
            <a:pPr marL="285750" indent="-285750">
              <a:buClr>
                <a:srgbClr val="0070C0"/>
              </a:buClr>
              <a:buSzPct val="150000"/>
              <a:buFont typeface="Wingdings" panose="05000000000000000000" pitchFamily="2" charset="2"/>
              <a:buChar char="§"/>
            </a:pPr>
            <a:r>
              <a:rPr lang="es-ES" dirty="0" err="1">
                <a:latin typeface="Arial" panose="020B0604020202020204" pitchFamily="34" charset="0"/>
                <a:cs typeface="Arial" panose="020B0604020202020204" pitchFamily="34" charset="0"/>
              </a:rPr>
              <a:t>Clustering</a:t>
            </a:r>
            <a:endParaRPr lang="es-ES" dirty="0">
              <a:latin typeface="Arial" panose="020B0604020202020204" pitchFamily="34" charset="0"/>
              <a:cs typeface="Arial" panose="020B0604020202020204" pitchFamily="34" charset="0"/>
            </a:endParaRPr>
          </a:p>
          <a:p>
            <a:pPr marL="285750" indent="-285750">
              <a:buClr>
                <a:srgbClr val="0070C0"/>
              </a:buClr>
              <a:buSzPct val="150000"/>
              <a:buFont typeface="Wingdings" panose="05000000000000000000" pitchFamily="2" charset="2"/>
              <a:buChar char="§"/>
            </a:pPr>
            <a:r>
              <a:rPr lang="es-ES" dirty="0" err="1">
                <a:latin typeface="Arial" panose="020B0604020202020204" pitchFamily="34" charset="0"/>
                <a:cs typeface="Arial" panose="020B0604020202020204" pitchFamily="34" charset="0"/>
              </a:rPr>
              <a:t>Euclidean</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distance</a:t>
            </a:r>
            <a:endParaRPr lang="es-ES" dirty="0">
              <a:latin typeface="Arial" panose="020B0604020202020204" pitchFamily="34" charset="0"/>
              <a:cs typeface="Arial" panose="020B0604020202020204" pitchFamily="34" charset="0"/>
            </a:endParaRPr>
          </a:p>
          <a:p>
            <a:pPr marL="285750" indent="-285750">
              <a:buClr>
                <a:srgbClr val="0070C0"/>
              </a:buClr>
              <a:buSzPct val="150000"/>
              <a:buFont typeface="Wingdings" panose="05000000000000000000" pitchFamily="2" charset="2"/>
              <a:buChar char="§"/>
            </a:pPr>
            <a:endParaRPr lang="es-ES" dirty="0">
              <a:latin typeface="Arial" panose="020B0604020202020204" pitchFamily="34" charset="0"/>
              <a:cs typeface="Arial" panose="020B0604020202020204" pitchFamily="34" charset="0"/>
            </a:endParaRPr>
          </a:p>
          <a:p>
            <a:pPr marL="285750" indent="-285750">
              <a:buClr>
                <a:srgbClr val="0070C0"/>
              </a:buClr>
              <a:buSzPct val="150000"/>
              <a:buFont typeface="Wingdings" panose="05000000000000000000" pitchFamily="2" charset="2"/>
              <a:buChar char="§"/>
            </a:pPr>
            <a:endParaRPr lang="es-E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C63F23A-382E-4523-B105-5514E41B5307}"/>
              </a:ext>
            </a:extLst>
          </p:cNvPr>
          <p:cNvPicPr>
            <a:picLocks noChangeAspect="1"/>
          </p:cNvPicPr>
          <p:nvPr/>
        </p:nvPicPr>
        <p:blipFill>
          <a:blip r:embed="rId2"/>
          <a:stretch>
            <a:fillRect/>
          </a:stretch>
        </p:blipFill>
        <p:spPr>
          <a:xfrm>
            <a:off x="4051771" y="733978"/>
            <a:ext cx="2438400" cy="1557393"/>
          </a:xfrm>
          <a:prstGeom prst="rect">
            <a:avLst/>
          </a:prstGeom>
        </p:spPr>
      </p:pic>
      <p:pic>
        <p:nvPicPr>
          <p:cNvPr id="8" name="Picture 7">
            <a:extLst>
              <a:ext uri="{FF2B5EF4-FFF2-40B4-BE49-F238E27FC236}">
                <a16:creationId xmlns:a16="http://schemas.microsoft.com/office/drawing/2014/main" id="{0A3D24E3-4715-422D-B960-0F6AFF5DAF1B}"/>
              </a:ext>
            </a:extLst>
          </p:cNvPr>
          <p:cNvPicPr>
            <a:picLocks noChangeAspect="1"/>
          </p:cNvPicPr>
          <p:nvPr/>
        </p:nvPicPr>
        <p:blipFill>
          <a:blip r:embed="rId3"/>
          <a:stretch>
            <a:fillRect/>
          </a:stretch>
        </p:blipFill>
        <p:spPr>
          <a:xfrm>
            <a:off x="6630491" y="780655"/>
            <a:ext cx="2265530" cy="1355227"/>
          </a:xfrm>
          <a:prstGeom prst="rect">
            <a:avLst/>
          </a:prstGeom>
        </p:spPr>
      </p:pic>
      <p:pic>
        <p:nvPicPr>
          <p:cNvPr id="10" name="Picture 9">
            <a:extLst>
              <a:ext uri="{FF2B5EF4-FFF2-40B4-BE49-F238E27FC236}">
                <a16:creationId xmlns:a16="http://schemas.microsoft.com/office/drawing/2014/main" id="{53F44B01-2568-4039-A7E3-6398F1E2CF44}"/>
              </a:ext>
            </a:extLst>
          </p:cNvPr>
          <p:cNvPicPr>
            <a:picLocks noChangeAspect="1"/>
          </p:cNvPicPr>
          <p:nvPr/>
        </p:nvPicPr>
        <p:blipFill>
          <a:blip r:embed="rId4"/>
          <a:stretch>
            <a:fillRect/>
          </a:stretch>
        </p:blipFill>
        <p:spPr>
          <a:xfrm>
            <a:off x="4707191" y="2403463"/>
            <a:ext cx="1923300" cy="1473593"/>
          </a:xfrm>
          <a:prstGeom prst="rect">
            <a:avLst/>
          </a:prstGeom>
        </p:spPr>
      </p:pic>
      <p:pic>
        <p:nvPicPr>
          <p:cNvPr id="12" name="Picture 11">
            <a:extLst>
              <a:ext uri="{FF2B5EF4-FFF2-40B4-BE49-F238E27FC236}">
                <a16:creationId xmlns:a16="http://schemas.microsoft.com/office/drawing/2014/main" id="{AC5D1C98-8355-4D7B-828A-4F28EBE4C5E5}"/>
              </a:ext>
            </a:extLst>
          </p:cNvPr>
          <p:cNvPicPr>
            <a:picLocks noChangeAspect="1"/>
          </p:cNvPicPr>
          <p:nvPr/>
        </p:nvPicPr>
        <p:blipFill>
          <a:blip r:embed="rId5"/>
          <a:stretch>
            <a:fillRect/>
          </a:stretch>
        </p:blipFill>
        <p:spPr>
          <a:xfrm>
            <a:off x="6630491" y="3751521"/>
            <a:ext cx="1853779" cy="1289586"/>
          </a:xfrm>
          <a:prstGeom prst="rect">
            <a:avLst/>
          </a:prstGeom>
        </p:spPr>
      </p:pic>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107A6502-268E-4227-908B-836415B218F5}"/>
                  </a:ext>
                </a:extLst>
              </p14:cNvPr>
              <p14:cNvContentPartPr/>
              <p14:nvPr/>
            </p14:nvContentPartPr>
            <p14:xfrm>
              <a:off x="6214581" y="15425"/>
              <a:ext cx="1168200" cy="631440"/>
            </p14:xfrm>
          </p:contentPart>
        </mc:Choice>
        <mc:Fallback xmlns="">
          <p:pic>
            <p:nvPicPr>
              <p:cNvPr id="9" name="Ink 8">
                <a:extLst>
                  <a:ext uri="{FF2B5EF4-FFF2-40B4-BE49-F238E27FC236}">
                    <a16:creationId xmlns:a16="http://schemas.microsoft.com/office/drawing/2014/main" id="{107A6502-268E-4227-908B-836415B218F5}"/>
                  </a:ext>
                </a:extLst>
              </p:cNvPr>
              <p:cNvPicPr/>
              <p:nvPr/>
            </p:nvPicPr>
            <p:blipFill>
              <a:blip r:embed="rId7"/>
              <a:stretch>
                <a:fillRect/>
              </a:stretch>
            </p:blipFill>
            <p:spPr>
              <a:xfrm>
                <a:off x="6205221" y="6065"/>
                <a:ext cx="1186920" cy="65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5" name="Ink 4">
                <a:extLst>
                  <a:ext uri="{FF2B5EF4-FFF2-40B4-BE49-F238E27FC236}">
                    <a16:creationId xmlns:a16="http://schemas.microsoft.com/office/drawing/2014/main" id="{06E3B6DB-2DB4-4D6E-826C-9A4D1C77941A}"/>
                  </a:ext>
                </a:extLst>
              </p14:cNvPr>
              <p14:cNvContentPartPr/>
              <p14:nvPr/>
            </p14:nvContentPartPr>
            <p14:xfrm>
              <a:off x="1189253" y="936448"/>
              <a:ext cx="360" cy="360"/>
            </p14:xfrm>
          </p:contentPart>
        </mc:Choice>
        <mc:Fallback xmlns="">
          <p:pic>
            <p:nvPicPr>
              <p:cNvPr id="5" name="Ink 4">
                <a:extLst>
                  <a:ext uri="{FF2B5EF4-FFF2-40B4-BE49-F238E27FC236}">
                    <a16:creationId xmlns:a16="http://schemas.microsoft.com/office/drawing/2014/main" id="{06E3B6DB-2DB4-4D6E-826C-9A4D1C77941A}"/>
                  </a:ext>
                </a:extLst>
              </p:cNvPr>
              <p:cNvPicPr/>
              <p:nvPr/>
            </p:nvPicPr>
            <p:blipFill>
              <a:blip r:embed="rId9"/>
              <a:stretch>
                <a:fillRect/>
              </a:stretch>
            </p:blipFill>
            <p:spPr>
              <a:xfrm>
                <a:off x="1171253" y="828448"/>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7" name="Ink 6">
                <a:extLst>
                  <a:ext uri="{FF2B5EF4-FFF2-40B4-BE49-F238E27FC236}">
                    <a16:creationId xmlns:a16="http://schemas.microsoft.com/office/drawing/2014/main" id="{D92BB37E-1077-4938-A95E-B00078132C46}"/>
                  </a:ext>
                </a:extLst>
              </p14:cNvPr>
              <p14:cNvContentPartPr/>
              <p14:nvPr/>
            </p14:nvContentPartPr>
            <p14:xfrm>
              <a:off x="2609093" y="1657528"/>
              <a:ext cx="360" cy="360"/>
            </p14:xfrm>
          </p:contentPart>
        </mc:Choice>
        <mc:Fallback xmlns="">
          <p:pic>
            <p:nvPicPr>
              <p:cNvPr id="7" name="Ink 6">
                <a:extLst>
                  <a:ext uri="{FF2B5EF4-FFF2-40B4-BE49-F238E27FC236}">
                    <a16:creationId xmlns:a16="http://schemas.microsoft.com/office/drawing/2014/main" id="{D92BB37E-1077-4938-A95E-B00078132C46}"/>
                  </a:ext>
                </a:extLst>
              </p:cNvPr>
              <p:cNvPicPr/>
              <p:nvPr/>
            </p:nvPicPr>
            <p:blipFill>
              <a:blip r:embed="rId11"/>
              <a:stretch>
                <a:fillRect/>
              </a:stretch>
            </p:blipFill>
            <p:spPr>
              <a:xfrm>
                <a:off x="2591453" y="1549528"/>
                <a:ext cx="36000" cy="216000"/>
              </a:xfrm>
              <a:prstGeom prst="rect">
                <a:avLst/>
              </a:prstGeom>
            </p:spPr>
          </p:pic>
        </mc:Fallback>
      </mc:AlternateContent>
    </p:spTree>
    <p:extLst>
      <p:ext uri="{BB962C8B-B14F-4D97-AF65-F5344CB8AC3E}">
        <p14:creationId xmlns:p14="http://schemas.microsoft.com/office/powerpoint/2010/main" val="4292091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r>
              <a:rPr lang="es-ES" dirty="0"/>
              <a:t>VISUALIZATIONS</a:t>
            </a: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fld id="{EDA4E73C-7A94-44D4-A65F-F6EB5CEC5634}" type="slidenum">
              <a:rPr lang="en-US" smtClean="0"/>
              <a:t>49</a:t>
            </a:fld>
            <a:endParaRPr lang="en-US"/>
          </a:p>
        </p:txBody>
      </p:sp>
      <p:pic>
        <p:nvPicPr>
          <p:cNvPr id="5122" name="Picture 2" descr="Using Machine Learning to Find the 8 Types of Players in the NBA | by Alex  Cheng | Fastbreak Data | Medium">
            <a:extLst>
              <a:ext uri="{FF2B5EF4-FFF2-40B4-BE49-F238E27FC236}">
                <a16:creationId xmlns:a16="http://schemas.microsoft.com/office/drawing/2014/main" id="{13FA9B84-0111-4511-B5AC-E08CFF3DC7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323" y="2998200"/>
            <a:ext cx="1825941" cy="17035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041FD20-EF10-4D81-A7ED-67F355B8794C}"/>
              </a:ext>
            </a:extLst>
          </p:cNvPr>
          <p:cNvSpPr txBox="1"/>
          <p:nvPr/>
        </p:nvSpPr>
        <p:spPr>
          <a:xfrm>
            <a:off x="898971" y="705761"/>
            <a:ext cx="3249608" cy="923330"/>
          </a:xfrm>
          <a:prstGeom prst="rect">
            <a:avLst/>
          </a:prstGeom>
          <a:noFill/>
        </p:spPr>
        <p:txBody>
          <a:bodyPr wrap="none" rtlCol="0">
            <a:spAutoFit/>
          </a:bodyPr>
          <a:lstStyle/>
          <a:p>
            <a:r>
              <a:rPr lang="es-ES" dirty="0" err="1">
                <a:latin typeface="Arial" panose="020B0604020202020204" pitchFamily="34" charset="0"/>
                <a:cs typeface="Arial" panose="020B0604020202020204" pitchFamily="34" charset="0"/>
              </a:rPr>
              <a:t>To</a:t>
            </a:r>
            <a:r>
              <a:rPr lang="es-ES" dirty="0">
                <a:latin typeface="Arial" panose="020B0604020202020204" pitchFamily="34" charset="0"/>
                <a:cs typeface="Arial" panose="020B0604020202020204" pitchFamily="34" charset="0"/>
              </a:rPr>
              <a:t> be </a:t>
            </a:r>
            <a:r>
              <a:rPr lang="es-ES" dirty="0" err="1">
                <a:latin typeface="Arial" panose="020B0604020202020204" pitchFamily="34" charset="0"/>
                <a:cs typeface="Arial" panose="020B0604020202020204" pitchFamily="34" charset="0"/>
              </a:rPr>
              <a:t>determined</a:t>
            </a:r>
            <a:r>
              <a:rPr lang="es-ES" dirty="0">
                <a:latin typeface="Arial" panose="020B0604020202020204" pitchFamily="34" charset="0"/>
                <a:cs typeface="Arial" panose="020B0604020202020204" pitchFamily="34" charset="0"/>
              </a:rPr>
              <a:t>:</a:t>
            </a:r>
          </a:p>
          <a:p>
            <a:pPr marL="914400" indent="-285750">
              <a:buFont typeface="Arial" panose="020B0604020202020204" pitchFamily="34" charset="0"/>
              <a:buChar char="•"/>
            </a:pPr>
            <a:r>
              <a:rPr lang="es-ES" dirty="0" err="1">
                <a:latin typeface="Arial" panose="020B0604020202020204" pitchFamily="34" charset="0"/>
                <a:cs typeface="Arial" panose="020B0604020202020204" pitchFamily="34" charset="0"/>
              </a:rPr>
              <a:t>Pyvis</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network</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graph</a:t>
            </a:r>
            <a:endParaRPr lang="es-ES" dirty="0">
              <a:latin typeface="Arial" panose="020B0604020202020204" pitchFamily="34" charset="0"/>
              <a:cs typeface="Arial" panose="020B0604020202020204" pitchFamily="34" charset="0"/>
            </a:endParaRPr>
          </a:p>
          <a:p>
            <a:pPr marL="914400" indent="-285750">
              <a:buFont typeface="Arial" panose="020B0604020202020204" pitchFamily="34" charset="0"/>
              <a:buChar char="•"/>
            </a:pPr>
            <a:r>
              <a:rPr lang="es-ES" dirty="0" err="1">
                <a:latin typeface="Arial" panose="020B0604020202020204" pitchFamily="34" charset="0"/>
                <a:cs typeface="Arial" panose="020B0604020202020204" pitchFamily="34" charset="0"/>
              </a:rPr>
              <a:t>Maxplotlib</a:t>
            </a:r>
            <a:endParaRPr lang="es-E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1F7FE0F7-4745-4DC2-B7B3-E86D01D1EFAB}"/>
              </a:ext>
            </a:extLst>
          </p:cNvPr>
          <p:cNvPicPr>
            <a:picLocks noChangeAspect="1"/>
          </p:cNvPicPr>
          <p:nvPr/>
        </p:nvPicPr>
        <p:blipFill>
          <a:blip r:embed="rId3"/>
          <a:stretch>
            <a:fillRect/>
          </a:stretch>
        </p:blipFill>
        <p:spPr>
          <a:xfrm>
            <a:off x="2409932" y="3051084"/>
            <a:ext cx="2935356" cy="1511772"/>
          </a:xfrm>
          <a:prstGeom prst="rect">
            <a:avLst/>
          </a:prstGeom>
        </p:spPr>
      </p:pic>
      <p:pic>
        <p:nvPicPr>
          <p:cNvPr id="8" name="Picture 7">
            <a:extLst>
              <a:ext uri="{FF2B5EF4-FFF2-40B4-BE49-F238E27FC236}">
                <a16:creationId xmlns:a16="http://schemas.microsoft.com/office/drawing/2014/main" id="{240C8B31-5E2B-48CD-A154-A71865CEE7D8}"/>
              </a:ext>
            </a:extLst>
          </p:cNvPr>
          <p:cNvPicPr>
            <a:picLocks noChangeAspect="1"/>
          </p:cNvPicPr>
          <p:nvPr/>
        </p:nvPicPr>
        <p:blipFill>
          <a:blip r:embed="rId4"/>
          <a:stretch>
            <a:fillRect/>
          </a:stretch>
        </p:blipFill>
        <p:spPr>
          <a:xfrm>
            <a:off x="5528750" y="2971029"/>
            <a:ext cx="3615250" cy="1897065"/>
          </a:xfrm>
          <a:prstGeom prst="rect">
            <a:avLst/>
          </a:prstGeom>
        </p:spPr>
      </p:pic>
    </p:spTree>
    <p:extLst>
      <p:ext uri="{BB962C8B-B14F-4D97-AF65-F5344CB8AC3E}">
        <p14:creationId xmlns:p14="http://schemas.microsoft.com/office/powerpoint/2010/main" val="2391182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r>
              <a:rPr lang="es-ES" sz="2000" dirty="0"/>
              <a:t>Project </a:t>
            </a:r>
            <a:r>
              <a:rPr lang="es-ES" sz="2000" dirty="0" err="1"/>
              <a:t>title</a:t>
            </a:r>
            <a:endParaRPr lang="es-ES" sz="2000" dirty="0"/>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fld id="{EDA4E73C-7A94-44D4-A65F-F6EB5CEC5634}" type="slidenum">
              <a:rPr lang="en-US" smtClean="0"/>
              <a:t>5</a:t>
            </a:fld>
            <a:endParaRPr lang="en-US"/>
          </a:p>
        </p:txBody>
      </p:sp>
      <p:sp>
        <p:nvSpPr>
          <p:cNvPr id="5" name="TextBox 4">
            <a:extLst>
              <a:ext uri="{FF2B5EF4-FFF2-40B4-BE49-F238E27FC236}">
                <a16:creationId xmlns:a16="http://schemas.microsoft.com/office/drawing/2014/main" id="{DBD31875-838D-47D5-B3F8-2DAEE03A873E}"/>
              </a:ext>
            </a:extLst>
          </p:cNvPr>
          <p:cNvSpPr txBox="1"/>
          <p:nvPr/>
        </p:nvSpPr>
        <p:spPr>
          <a:xfrm>
            <a:off x="576072" y="674848"/>
            <a:ext cx="4572000" cy="369332"/>
          </a:xfrm>
          <a:prstGeom prst="rect">
            <a:avLst/>
          </a:prstGeom>
          <a:noFill/>
        </p:spPr>
        <p:txBody>
          <a:bodyPr wrap="square">
            <a:spAutoFit/>
          </a:bodyPr>
          <a:lstStyle/>
          <a:p>
            <a:r>
              <a:rPr lang="es-ES" b="1" dirty="0">
                <a:latin typeface="Arial" panose="020B0604020202020204" pitchFamily="34" charset="0"/>
                <a:cs typeface="Arial" panose="020B0604020202020204" pitchFamily="34" charset="0"/>
              </a:rPr>
              <a:t>NBA </a:t>
            </a:r>
            <a:r>
              <a:rPr lang="es-ES" b="1" dirty="0" err="1">
                <a:latin typeface="Arial" panose="020B0604020202020204" pitchFamily="34" charset="0"/>
                <a:cs typeface="Arial" panose="020B0604020202020204" pitchFamily="34" charset="0"/>
              </a:rPr>
              <a:t>player</a:t>
            </a:r>
            <a:r>
              <a:rPr lang="es-ES" b="1" dirty="0">
                <a:latin typeface="Arial" panose="020B0604020202020204" pitchFamily="34" charset="0"/>
                <a:cs typeface="Arial" panose="020B0604020202020204" pitchFamily="34" charset="0"/>
              </a:rPr>
              <a:t> robot </a:t>
            </a:r>
            <a:r>
              <a:rPr lang="es-ES" b="1" dirty="0" err="1">
                <a:latin typeface="Arial" panose="020B0604020202020204" pitchFamily="34" charset="0"/>
                <a:cs typeface="Arial" panose="020B0604020202020204" pitchFamily="34" charset="0"/>
              </a:rPr>
              <a:t>replacer</a:t>
            </a:r>
            <a:endParaRPr lang="es-ES" b="1" dirty="0">
              <a:latin typeface="Arial" panose="020B0604020202020204" pitchFamily="34" charset="0"/>
              <a:cs typeface="Arial" panose="020B0604020202020204" pitchFamily="34" charset="0"/>
            </a:endParaRPr>
          </a:p>
        </p:txBody>
      </p:sp>
      <p:pic>
        <p:nvPicPr>
          <p:cNvPr id="1026" name="Picture 2" descr="Hoopistani: I, T-Robot">
            <a:extLst>
              <a:ext uri="{FF2B5EF4-FFF2-40B4-BE49-F238E27FC236}">
                <a16:creationId xmlns:a16="http://schemas.microsoft.com/office/drawing/2014/main" id="{BACABB62-A732-4A77-BC78-049FA4552C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400" y="2361552"/>
            <a:ext cx="1953401" cy="25065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4253303-2866-41E0-88F0-1163164A8598}"/>
              </a:ext>
            </a:extLst>
          </p:cNvPr>
          <p:cNvPicPr>
            <a:picLocks noChangeAspect="1"/>
          </p:cNvPicPr>
          <p:nvPr/>
        </p:nvPicPr>
        <p:blipFill>
          <a:blip r:embed="rId3"/>
          <a:stretch>
            <a:fillRect/>
          </a:stretch>
        </p:blipFill>
        <p:spPr>
          <a:xfrm>
            <a:off x="2662045" y="1942741"/>
            <a:ext cx="1237779" cy="1545514"/>
          </a:xfrm>
          <a:prstGeom prst="rect">
            <a:avLst/>
          </a:prstGeom>
        </p:spPr>
      </p:pic>
      <p:sp>
        <p:nvSpPr>
          <p:cNvPr id="15" name="TextBox 14">
            <a:extLst>
              <a:ext uri="{FF2B5EF4-FFF2-40B4-BE49-F238E27FC236}">
                <a16:creationId xmlns:a16="http://schemas.microsoft.com/office/drawing/2014/main" id="{62627788-C0FD-4942-BFFD-3A99747E175B}"/>
              </a:ext>
            </a:extLst>
          </p:cNvPr>
          <p:cNvSpPr txBox="1"/>
          <p:nvPr/>
        </p:nvSpPr>
        <p:spPr>
          <a:xfrm>
            <a:off x="576072" y="1194884"/>
            <a:ext cx="821026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Using Automated Machine Learning to Predict NBA Player replacement</a:t>
            </a:r>
            <a:endParaRPr lang="es-ES"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7D3D1C15-8DDD-4551-8023-2F364D8221F1}"/>
              </a:ext>
            </a:extLst>
          </p:cNvPr>
          <p:cNvPicPr>
            <a:picLocks noChangeAspect="1"/>
          </p:cNvPicPr>
          <p:nvPr/>
        </p:nvPicPr>
        <p:blipFill>
          <a:blip r:embed="rId4"/>
          <a:stretch>
            <a:fillRect/>
          </a:stretch>
        </p:blipFill>
        <p:spPr>
          <a:xfrm>
            <a:off x="5863066" y="2088503"/>
            <a:ext cx="3202695" cy="2874774"/>
          </a:xfrm>
          <a:prstGeom prst="rect">
            <a:avLst/>
          </a:prstGeom>
        </p:spPr>
      </p:pic>
      <p:pic>
        <p:nvPicPr>
          <p:cNvPr id="17" name="Picture 16">
            <a:extLst>
              <a:ext uri="{FF2B5EF4-FFF2-40B4-BE49-F238E27FC236}">
                <a16:creationId xmlns:a16="http://schemas.microsoft.com/office/drawing/2014/main" id="{CCD9569C-E719-4DF9-819C-ADB9369F586C}"/>
              </a:ext>
            </a:extLst>
          </p:cNvPr>
          <p:cNvPicPr>
            <a:picLocks noChangeAspect="1"/>
          </p:cNvPicPr>
          <p:nvPr/>
        </p:nvPicPr>
        <p:blipFill>
          <a:blip r:embed="rId5"/>
          <a:stretch>
            <a:fillRect/>
          </a:stretch>
        </p:blipFill>
        <p:spPr>
          <a:xfrm>
            <a:off x="4124042" y="3500049"/>
            <a:ext cx="1488737" cy="1213210"/>
          </a:xfrm>
          <a:prstGeom prst="rect">
            <a:avLst/>
          </a:prstGeom>
        </p:spPr>
      </p:pic>
    </p:spTree>
    <p:extLst>
      <p:ext uri="{BB962C8B-B14F-4D97-AF65-F5344CB8AC3E}">
        <p14:creationId xmlns:p14="http://schemas.microsoft.com/office/powerpoint/2010/main" val="29376351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A015B-4C19-49A0-82D4-16D98292506E}"/>
              </a:ext>
            </a:extLst>
          </p:cNvPr>
          <p:cNvSpPr>
            <a:spLocks noGrp="1"/>
          </p:cNvSpPr>
          <p:nvPr>
            <p:ph type="title"/>
          </p:nvPr>
        </p:nvSpPr>
        <p:spPr/>
        <p:txBody>
          <a:bodyPr/>
          <a:lstStyle/>
          <a:p>
            <a:endParaRPr lang="es-ES"/>
          </a:p>
        </p:txBody>
      </p:sp>
      <p:sp>
        <p:nvSpPr>
          <p:cNvPr id="3" name="Slide Number Placeholder 2">
            <a:extLst>
              <a:ext uri="{FF2B5EF4-FFF2-40B4-BE49-F238E27FC236}">
                <a16:creationId xmlns:a16="http://schemas.microsoft.com/office/drawing/2014/main" id="{428BE7EB-7131-4EC0-AC46-E6C0ED29A8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50</a:t>
            </a:fld>
            <a:endParaRPr lang="en-US"/>
          </a:p>
        </p:txBody>
      </p:sp>
    </p:spTree>
    <p:extLst>
      <p:ext uri="{BB962C8B-B14F-4D97-AF65-F5344CB8AC3E}">
        <p14:creationId xmlns:p14="http://schemas.microsoft.com/office/powerpoint/2010/main" val="2821576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F6A9-C231-4DCD-9073-E5A2600855CE}"/>
              </a:ext>
            </a:extLst>
          </p:cNvPr>
          <p:cNvSpPr>
            <a:spLocks noGrp="1"/>
          </p:cNvSpPr>
          <p:nvPr>
            <p:ph type="title"/>
          </p:nvPr>
        </p:nvSpPr>
        <p:spPr/>
        <p:txBody>
          <a:bodyPr/>
          <a:lstStyle/>
          <a:p>
            <a:endParaRPr lang="es-ES"/>
          </a:p>
        </p:txBody>
      </p:sp>
      <p:sp>
        <p:nvSpPr>
          <p:cNvPr id="3" name="Slide Number Placeholder 2">
            <a:extLst>
              <a:ext uri="{FF2B5EF4-FFF2-40B4-BE49-F238E27FC236}">
                <a16:creationId xmlns:a16="http://schemas.microsoft.com/office/drawing/2014/main" id="{C98D1ABD-BDAB-4C5A-BFB2-3DDA04FE85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51</a:t>
            </a:fld>
            <a:endParaRPr lang="en-US"/>
          </a:p>
        </p:txBody>
      </p:sp>
    </p:spTree>
    <p:extLst>
      <p:ext uri="{BB962C8B-B14F-4D97-AF65-F5344CB8AC3E}">
        <p14:creationId xmlns:p14="http://schemas.microsoft.com/office/powerpoint/2010/main" val="30523584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F91D-C450-4A5E-80E3-3A099DEAA040}"/>
              </a:ext>
            </a:extLst>
          </p:cNvPr>
          <p:cNvSpPr>
            <a:spLocks noGrp="1"/>
          </p:cNvSpPr>
          <p:nvPr>
            <p:ph type="title"/>
          </p:nvPr>
        </p:nvSpPr>
        <p:spPr/>
        <p:txBody>
          <a:bodyPr/>
          <a:lstStyle/>
          <a:p>
            <a:endParaRPr lang="es-ES"/>
          </a:p>
        </p:txBody>
      </p:sp>
      <p:sp>
        <p:nvSpPr>
          <p:cNvPr id="3" name="Slide Number Placeholder 2">
            <a:extLst>
              <a:ext uri="{FF2B5EF4-FFF2-40B4-BE49-F238E27FC236}">
                <a16:creationId xmlns:a16="http://schemas.microsoft.com/office/drawing/2014/main" id="{17CA2E3C-3779-4019-AF31-34AD685C59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52</a:t>
            </a:fld>
            <a:endParaRPr lang="en-US"/>
          </a:p>
        </p:txBody>
      </p:sp>
    </p:spTree>
    <p:extLst>
      <p:ext uri="{BB962C8B-B14F-4D97-AF65-F5344CB8AC3E}">
        <p14:creationId xmlns:p14="http://schemas.microsoft.com/office/powerpoint/2010/main" val="2999442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98B75-A838-416E-90F8-56EF6FA78483}"/>
              </a:ext>
            </a:extLst>
          </p:cNvPr>
          <p:cNvSpPr>
            <a:spLocks noGrp="1"/>
          </p:cNvSpPr>
          <p:nvPr>
            <p:ph type="title"/>
          </p:nvPr>
        </p:nvSpPr>
        <p:spPr/>
        <p:txBody>
          <a:bodyPr/>
          <a:lstStyle/>
          <a:p>
            <a:endParaRPr lang="es-ES"/>
          </a:p>
        </p:txBody>
      </p:sp>
      <p:sp>
        <p:nvSpPr>
          <p:cNvPr id="3" name="Slide Number Placeholder 2">
            <a:extLst>
              <a:ext uri="{FF2B5EF4-FFF2-40B4-BE49-F238E27FC236}">
                <a16:creationId xmlns:a16="http://schemas.microsoft.com/office/drawing/2014/main" id="{76D1326B-C54C-4F88-8986-0996210F6D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53</a:t>
            </a:fld>
            <a:endParaRPr lang="en-US"/>
          </a:p>
        </p:txBody>
      </p:sp>
    </p:spTree>
    <p:extLst>
      <p:ext uri="{BB962C8B-B14F-4D97-AF65-F5344CB8AC3E}">
        <p14:creationId xmlns:p14="http://schemas.microsoft.com/office/powerpoint/2010/main" val="19173238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E8285-FA63-43B6-9836-6CF7866E9E46}"/>
              </a:ext>
            </a:extLst>
          </p:cNvPr>
          <p:cNvSpPr>
            <a:spLocks noGrp="1"/>
          </p:cNvSpPr>
          <p:nvPr>
            <p:ph type="title"/>
          </p:nvPr>
        </p:nvSpPr>
        <p:spPr/>
        <p:txBody>
          <a:bodyPr/>
          <a:lstStyle/>
          <a:p>
            <a:endParaRPr lang="es-ES"/>
          </a:p>
        </p:txBody>
      </p:sp>
      <p:sp>
        <p:nvSpPr>
          <p:cNvPr id="3" name="Slide Number Placeholder 2">
            <a:extLst>
              <a:ext uri="{FF2B5EF4-FFF2-40B4-BE49-F238E27FC236}">
                <a16:creationId xmlns:a16="http://schemas.microsoft.com/office/drawing/2014/main" id="{F22DCA62-D2A5-4295-8A57-D991428297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54</a:t>
            </a:fld>
            <a:endParaRPr lang="en-US"/>
          </a:p>
        </p:txBody>
      </p:sp>
    </p:spTree>
    <p:extLst>
      <p:ext uri="{BB962C8B-B14F-4D97-AF65-F5344CB8AC3E}">
        <p14:creationId xmlns:p14="http://schemas.microsoft.com/office/powerpoint/2010/main" val="4097297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r>
              <a:rPr lang="es-ES" sz="1800" dirty="0" err="1"/>
              <a:t>Description</a:t>
            </a:r>
            <a:r>
              <a:rPr lang="es-ES" sz="1800" dirty="0"/>
              <a:t> &amp; </a:t>
            </a:r>
            <a:r>
              <a:rPr lang="es-ES" sz="1800" dirty="0" err="1"/>
              <a:t>Scope</a:t>
            </a:r>
            <a:r>
              <a:rPr lang="es-ES" sz="1800" dirty="0"/>
              <a:t> </a:t>
            </a: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fld id="{EDA4E73C-7A94-44D4-A65F-F6EB5CEC5634}" type="slidenum">
              <a:rPr lang="en-US" smtClean="0"/>
              <a:t>6</a:t>
            </a:fld>
            <a:endParaRPr lang="en-US"/>
          </a:p>
        </p:txBody>
      </p:sp>
      <p:sp>
        <p:nvSpPr>
          <p:cNvPr id="7" name="TextBox 6">
            <a:extLst>
              <a:ext uri="{FF2B5EF4-FFF2-40B4-BE49-F238E27FC236}">
                <a16:creationId xmlns:a16="http://schemas.microsoft.com/office/drawing/2014/main" id="{E6CBB02E-6734-45B3-B712-81634A6895E1}"/>
              </a:ext>
            </a:extLst>
          </p:cNvPr>
          <p:cNvSpPr txBox="1"/>
          <p:nvPr/>
        </p:nvSpPr>
        <p:spPr>
          <a:xfrm>
            <a:off x="381000" y="666280"/>
            <a:ext cx="8415528"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idea would be to determine which player is best suited to fill a certain position on any NBA team based on existing players </a:t>
            </a:r>
            <a:r>
              <a:rPr lang="en-US" sz="1400" i="1" dirty="0">
                <a:latin typeface="Arial" panose="020B0604020202020204" pitchFamily="34" charset="0"/>
                <a:cs typeface="Arial" panose="020B0604020202020204" pitchFamily="34" charset="0"/>
              </a:rPr>
              <a:t>and-or including draftees or not.</a:t>
            </a:r>
            <a:endParaRPr lang="es-ES" i="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7A0E78F-E9F4-40E1-930B-8A2EBA4143B5}"/>
              </a:ext>
            </a:extLst>
          </p:cNvPr>
          <p:cNvPicPr>
            <a:picLocks noChangeAspect="1"/>
          </p:cNvPicPr>
          <p:nvPr/>
        </p:nvPicPr>
        <p:blipFill>
          <a:blip r:embed="rId2"/>
          <a:stretch>
            <a:fillRect/>
          </a:stretch>
        </p:blipFill>
        <p:spPr>
          <a:xfrm>
            <a:off x="996696" y="1689145"/>
            <a:ext cx="6364224" cy="2802414"/>
          </a:xfrm>
          <a:prstGeom prst="rect">
            <a:avLst/>
          </a:prstGeom>
        </p:spPr>
      </p:pic>
    </p:spTree>
    <p:extLst>
      <p:ext uri="{BB962C8B-B14F-4D97-AF65-F5344CB8AC3E}">
        <p14:creationId xmlns:p14="http://schemas.microsoft.com/office/powerpoint/2010/main" val="674927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C66399-5E1D-4C6E-BB74-C1B46E7E4F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7" name="TextBox 6">
            <a:extLst>
              <a:ext uri="{FF2B5EF4-FFF2-40B4-BE49-F238E27FC236}">
                <a16:creationId xmlns:a16="http://schemas.microsoft.com/office/drawing/2014/main" id="{8CD59FC7-E1B5-481E-BA25-E628D895AC48}"/>
              </a:ext>
            </a:extLst>
          </p:cNvPr>
          <p:cNvSpPr txBox="1"/>
          <p:nvPr/>
        </p:nvSpPr>
        <p:spPr>
          <a:xfrm>
            <a:off x="979714" y="847234"/>
            <a:ext cx="5770491" cy="3139321"/>
          </a:xfrm>
          <a:prstGeom prst="rect">
            <a:avLst/>
          </a:prstGeom>
          <a:noFill/>
        </p:spPr>
        <p:txBody>
          <a:bodyPr wrap="square">
            <a:spAutoFit/>
          </a:bodyPr>
          <a:lstStyle/>
          <a:p>
            <a:pPr marL="285750" indent="-285750">
              <a:buBlip>
                <a:blip r:embed="rId2"/>
              </a:buBlip>
            </a:pPr>
            <a:r>
              <a:rPr lang="es-ES" dirty="0">
                <a:latin typeface="Arial" panose="020B0604020202020204" pitchFamily="34" charset="0"/>
                <a:cs typeface="Arial" panose="020B0604020202020204" pitchFamily="34" charset="0"/>
              </a:rPr>
              <a:t>‘Python’</a:t>
            </a:r>
          </a:p>
          <a:p>
            <a:pPr marL="285750" indent="-285750">
              <a:buBlip>
                <a:blip r:embed="rId2"/>
              </a:buBlip>
            </a:pPr>
            <a:r>
              <a:rPr lang="es-ES" dirty="0">
                <a:latin typeface="Arial" panose="020B0604020202020204" pitchFamily="34" charset="0"/>
                <a:cs typeface="Arial" panose="020B0604020202020204" pitchFamily="34" charset="0"/>
              </a:rPr>
              <a:t>’</a:t>
            </a:r>
            <a:r>
              <a:rPr lang="es-ES" dirty="0" err="1">
                <a:latin typeface="Arial" panose="020B0604020202020204" pitchFamily="34" charset="0"/>
                <a:cs typeface="Arial" panose="020B0604020202020204" pitchFamily="34" charset="0"/>
              </a:rPr>
              <a:t>Plotly</a:t>
            </a:r>
            <a:r>
              <a:rPr lang="es-ES" dirty="0">
                <a:latin typeface="Arial" panose="020B0604020202020204" pitchFamily="34" charset="0"/>
                <a:cs typeface="Arial" panose="020B0604020202020204" pitchFamily="34" charset="0"/>
              </a:rPr>
              <a:t>’</a:t>
            </a:r>
          </a:p>
          <a:p>
            <a:pPr marL="285750" indent="-285750">
              <a:buBlip>
                <a:blip r:embed="rId2"/>
              </a:buBlip>
            </a:pPr>
            <a:r>
              <a:rPr lang="es-ES" dirty="0">
                <a:latin typeface="Arial" panose="020B0604020202020204" pitchFamily="34" charset="0"/>
                <a:cs typeface="Arial" panose="020B0604020202020204" pitchFamily="34" charset="0"/>
              </a:rPr>
              <a:t>’</a:t>
            </a:r>
            <a:r>
              <a:rPr lang="es-ES" dirty="0" err="1">
                <a:latin typeface="Arial" panose="020B0604020202020204" pitchFamily="34" charset="0"/>
                <a:cs typeface="Arial" panose="020B0604020202020204" pitchFamily="34" charset="0"/>
              </a:rPr>
              <a:t>Streamlit</a:t>
            </a:r>
            <a:r>
              <a:rPr lang="es-ES" dirty="0">
                <a:latin typeface="Arial" panose="020B0604020202020204" pitchFamily="34" charset="0"/>
                <a:cs typeface="Arial" panose="020B0604020202020204" pitchFamily="34" charset="0"/>
              </a:rPr>
              <a:t>’</a:t>
            </a:r>
          </a:p>
          <a:p>
            <a:pPr marL="285750" indent="-285750">
              <a:buBlip>
                <a:blip r:embed="rId2"/>
              </a:buBlip>
            </a:pPr>
            <a:r>
              <a:rPr lang="es-ES" dirty="0">
                <a:latin typeface="Arial" panose="020B0604020202020204" pitchFamily="34" charset="0"/>
                <a:cs typeface="Arial" panose="020B0604020202020204" pitchFamily="34" charset="0"/>
              </a:rPr>
              <a:t>‘</a:t>
            </a:r>
            <a:r>
              <a:rPr lang="es-ES" dirty="0" err="1">
                <a:latin typeface="Arial" panose="020B0604020202020204" pitchFamily="34" charset="0"/>
                <a:cs typeface="Arial" panose="020B0604020202020204" pitchFamily="34" charset="0"/>
              </a:rPr>
              <a:t>Matplotlib</a:t>
            </a:r>
            <a:r>
              <a:rPr lang="es-E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Cross-platform for data visualization and graphical plotting library for Python</a:t>
            </a:r>
            <a:endParaRPr lang="es-ES" dirty="0">
              <a:latin typeface="Arial" panose="020B0604020202020204" pitchFamily="34" charset="0"/>
              <a:cs typeface="Arial" panose="020B0604020202020204" pitchFamily="34" charset="0"/>
            </a:endParaRPr>
          </a:p>
          <a:p>
            <a:pPr marL="285750" indent="-285750">
              <a:buBlip>
                <a:blip r:embed="rId2"/>
              </a:buBlip>
            </a:pPr>
            <a:r>
              <a:rPr lang="es-ES" dirty="0">
                <a:latin typeface="Arial" panose="020B0604020202020204" pitchFamily="34" charset="0"/>
                <a:cs typeface="Arial" panose="020B0604020202020204" pitchFamily="34" charset="0"/>
              </a:rPr>
              <a:t>‘</a:t>
            </a:r>
            <a:r>
              <a:rPr lang="es-ES" dirty="0" err="1">
                <a:latin typeface="Arial" panose="020B0604020202020204" pitchFamily="34" charset="0"/>
                <a:cs typeface="Arial" panose="020B0604020202020204" pitchFamily="34" charset="0"/>
              </a:rPr>
              <a:t>Sklearn</a:t>
            </a:r>
            <a:r>
              <a:rPr lang="es-ES" dirty="0">
                <a:latin typeface="Arial" panose="020B0604020202020204" pitchFamily="34" charset="0"/>
                <a:cs typeface="Arial" panose="020B0604020202020204" pitchFamily="34" charset="0"/>
              </a:rPr>
              <a:t>’</a:t>
            </a:r>
          </a:p>
          <a:p>
            <a:pPr marL="742950" lvl="1" indent="-285750">
              <a:buFont typeface="Wingdings" panose="05000000000000000000" pitchFamily="2" charset="2"/>
              <a:buChar char="§"/>
            </a:pPr>
            <a:r>
              <a:rPr lang="es-ES" dirty="0">
                <a:latin typeface="Arial" panose="020B0604020202020204" pitchFamily="34" charset="0"/>
                <a:cs typeface="Arial" panose="020B0604020202020204" pitchFamily="34" charset="0"/>
              </a:rPr>
              <a:t>Linear </a:t>
            </a:r>
            <a:r>
              <a:rPr lang="es-ES" dirty="0" err="1">
                <a:latin typeface="Arial" panose="020B0604020202020204" pitchFamily="34" charset="0"/>
                <a:cs typeface="Arial" panose="020B0604020202020204" pitchFamily="34" charset="0"/>
              </a:rPr>
              <a:t>Regression</a:t>
            </a:r>
            <a:r>
              <a:rPr lang="es-ES" dirty="0">
                <a:latin typeface="Arial" panose="020B0604020202020204" pitchFamily="34" charset="0"/>
                <a:cs typeface="Arial" panose="020B0604020202020204" pitchFamily="34" charset="0"/>
              </a:rPr>
              <a:t>. </a:t>
            </a:r>
          </a:p>
          <a:p>
            <a:pPr marL="742950" lvl="1" indent="-285750">
              <a:buFont typeface="Wingdings" panose="05000000000000000000" pitchFamily="2" charset="2"/>
              <a:buChar char="§"/>
            </a:pPr>
            <a:r>
              <a:rPr lang="en-US" dirty="0">
                <a:latin typeface="Arial" panose="020B0604020202020204" pitchFamily="34" charset="0"/>
                <a:cs typeface="Arial" panose="020B0604020202020204" pitchFamily="34" charset="0"/>
              </a:rPr>
              <a:t>Random forest regression. Trying to predict college players NBA rookie year stats </a:t>
            </a:r>
          </a:p>
          <a:p>
            <a:pPr marL="742950" lvl="1" indent="-285750">
              <a:buFont typeface="Wingdings" panose="05000000000000000000" pitchFamily="2" charset="2"/>
              <a:buChar char="§"/>
            </a:pPr>
            <a:r>
              <a:rPr lang="en-US" dirty="0">
                <a:latin typeface="Arial" panose="020B0604020202020204" pitchFamily="34" charset="0"/>
                <a:cs typeface="Arial" panose="020B0604020202020204" pitchFamily="34" charset="0"/>
              </a:rPr>
              <a:t>Euclidean distance</a:t>
            </a:r>
            <a:endParaRPr lang="es-ES" dirty="0">
              <a:latin typeface="Arial" panose="020B0604020202020204" pitchFamily="34" charset="0"/>
              <a:cs typeface="Arial" panose="020B0604020202020204" pitchFamily="34" charset="0"/>
            </a:endParaRPr>
          </a:p>
          <a:p>
            <a:pPr marL="742950" lvl="1" indent="-285750">
              <a:buFontTx/>
              <a:buChar char="-"/>
            </a:pPr>
            <a:endParaRPr lang="es-ES" dirty="0">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0746A40E-B581-4FF5-BAAC-1848417DBE44}"/>
              </a:ext>
            </a:extLst>
          </p:cNvPr>
          <p:cNvSpPr>
            <a:spLocks noGrp="1"/>
          </p:cNvSpPr>
          <p:nvPr>
            <p:ph type="title"/>
          </p:nvPr>
        </p:nvSpPr>
        <p:spPr>
          <a:xfrm>
            <a:off x="381000" y="102393"/>
            <a:ext cx="8210266" cy="327511"/>
          </a:xfrm>
        </p:spPr>
        <p:txBody>
          <a:bodyPr>
            <a:noAutofit/>
          </a:bodyPr>
          <a:lstStyle/>
          <a:p>
            <a:pPr algn="l"/>
            <a:r>
              <a:rPr lang="en-US" sz="1800" b="1" dirty="0">
                <a:solidFill>
                  <a:srgbClr val="FF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Main TECHNOLOGIES used to deploy this project</a:t>
            </a:r>
            <a:endParaRPr lang="es-ES" sz="1800" b="1" dirty="0">
              <a:solidFill>
                <a:srgbClr val="FF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pic>
        <p:nvPicPr>
          <p:cNvPr id="5" name="Picture 4">
            <a:extLst>
              <a:ext uri="{FF2B5EF4-FFF2-40B4-BE49-F238E27FC236}">
                <a16:creationId xmlns:a16="http://schemas.microsoft.com/office/drawing/2014/main" id="{DF4BECD9-2C15-4AB1-83CD-87DBC955F4BB}"/>
              </a:ext>
            </a:extLst>
          </p:cNvPr>
          <p:cNvPicPr>
            <a:picLocks noChangeAspect="1"/>
          </p:cNvPicPr>
          <p:nvPr/>
        </p:nvPicPr>
        <p:blipFill>
          <a:blip r:embed="rId3"/>
          <a:stretch>
            <a:fillRect/>
          </a:stretch>
        </p:blipFill>
        <p:spPr>
          <a:xfrm>
            <a:off x="7006724" y="1338146"/>
            <a:ext cx="1777752" cy="1884417"/>
          </a:xfrm>
          <a:prstGeom prst="rect">
            <a:avLst/>
          </a:prstGeom>
        </p:spPr>
      </p:pic>
    </p:spTree>
    <p:extLst>
      <p:ext uri="{BB962C8B-B14F-4D97-AF65-F5344CB8AC3E}">
        <p14:creationId xmlns:p14="http://schemas.microsoft.com/office/powerpoint/2010/main" val="536076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8</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ETL #1 &amp; 2</a:t>
            </a: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86604" y="1376935"/>
            <a:ext cx="3292332" cy="399131"/>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10245999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r>
              <a:rPr lang="es-ES" sz="1800" dirty="0"/>
              <a:t>SOURCES</a:t>
            </a: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fld id="{EDA4E73C-7A94-44D4-A65F-F6EB5CEC5634}" type="slidenum">
              <a:rPr lang="en-US" smtClean="0"/>
              <a:t>9</a:t>
            </a:fld>
            <a:endParaRPr lang="en-US"/>
          </a:p>
        </p:txBody>
      </p:sp>
      <p:sp>
        <p:nvSpPr>
          <p:cNvPr id="9" name="TextBox 8">
            <a:extLst>
              <a:ext uri="{FF2B5EF4-FFF2-40B4-BE49-F238E27FC236}">
                <a16:creationId xmlns:a16="http://schemas.microsoft.com/office/drawing/2014/main" id="{56216957-94A3-44E2-9A5B-784D1FA54CB5}"/>
              </a:ext>
            </a:extLst>
          </p:cNvPr>
          <p:cNvSpPr txBox="1"/>
          <p:nvPr/>
        </p:nvSpPr>
        <p:spPr>
          <a:xfrm>
            <a:off x="241696" y="761225"/>
            <a:ext cx="6544114" cy="2000548"/>
          </a:xfrm>
          <a:prstGeom prst="rect">
            <a:avLst/>
          </a:prstGeom>
          <a:noFill/>
        </p:spPr>
        <p:txBody>
          <a:bodyPr wrap="square" rtlCol="0">
            <a:spAutoFit/>
          </a:bodyPr>
          <a:lstStyle/>
          <a:p>
            <a:pPr marL="804863" indent="-804863"/>
            <a:r>
              <a:rPr lang="es-ES" sz="1400" b="1" u="sng" dirty="0">
                <a:latin typeface="Arial" panose="020B0604020202020204" pitchFamily="34" charset="0"/>
                <a:cs typeface="Arial" panose="020B0604020202020204" pitchFamily="34" charset="0"/>
              </a:rPr>
              <a:t>DATA</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Collected</a:t>
            </a:r>
            <a:r>
              <a:rPr lang="es-ES" sz="1400" dirty="0">
                <a:latin typeface="Arial" panose="020B0604020202020204" pitchFamily="34" charset="0"/>
                <a:cs typeface="Arial" panose="020B0604020202020204" pitchFamily="34" charset="0"/>
              </a:rPr>
              <a:t> from:</a:t>
            </a:r>
          </a:p>
          <a:p>
            <a:pPr marL="804863" indent="-804863"/>
            <a:r>
              <a:rPr lang="es-ES" sz="1400" dirty="0">
                <a:latin typeface="Arial" panose="020B0604020202020204" pitchFamily="34" charset="0"/>
                <a:cs typeface="Arial" panose="020B0604020202020204" pitchFamily="34" charset="0"/>
              </a:rPr>
              <a:t> </a:t>
            </a:r>
          </a:p>
          <a:p>
            <a:pPr marL="1484313" lvl="2" indent="-233363">
              <a:buClr>
                <a:srgbClr val="0070C0"/>
              </a:buClr>
              <a:buFont typeface="Wingdings" panose="05000000000000000000" pitchFamily="2" charset="2"/>
              <a:buChar char="q"/>
            </a:pPr>
            <a:r>
              <a:rPr lang="es-ES" sz="1200" dirty="0" err="1">
                <a:latin typeface="Arial" panose="020B0604020202020204" pitchFamily="34" charset="0"/>
                <a:cs typeface="Arial" panose="020B0604020202020204" pitchFamily="34" charset="0"/>
              </a:rPr>
              <a:t>Kaggle</a:t>
            </a:r>
            <a:r>
              <a:rPr lang="es-ES" sz="1200" dirty="0">
                <a:latin typeface="Arial" panose="020B0604020202020204" pitchFamily="34" charset="0"/>
                <a:cs typeface="Arial" panose="020B0604020202020204" pitchFamily="34" charset="0"/>
              </a:rPr>
              <a:t>. </a:t>
            </a:r>
          </a:p>
          <a:p>
            <a:pPr marL="1828800" lvl="3" indent="-120650">
              <a:buClr>
                <a:srgbClr val="0070C0"/>
              </a:buClr>
              <a:buFont typeface="Wingdings" panose="05000000000000000000" pitchFamily="2" charset="2"/>
              <a:buChar char="§"/>
            </a:pPr>
            <a:r>
              <a:rPr lang="es-ES" sz="1200" dirty="0">
                <a:latin typeface="Arial" panose="020B0604020202020204" pitchFamily="34" charset="0"/>
                <a:cs typeface="Arial" panose="020B0604020202020204" pitchFamily="34" charset="0"/>
              </a:rPr>
              <a:t>NCAA </a:t>
            </a:r>
            <a:r>
              <a:rPr lang="es-ES" sz="1200" dirty="0" err="1">
                <a:latin typeface="Arial" panose="020B0604020202020204" pitchFamily="34" charset="0"/>
                <a:cs typeface="Arial" panose="020B0604020202020204" pitchFamily="34" charset="0"/>
              </a:rPr>
              <a:t>Stats</a:t>
            </a:r>
            <a:r>
              <a:rPr lang="es-ES" sz="1200" dirty="0">
                <a:latin typeface="Arial" panose="020B0604020202020204" pitchFamily="34" charset="0"/>
                <a:cs typeface="Arial" panose="020B0604020202020204" pitchFamily="34" charset="0"/>
              </a:rPr>
              <a:t>. </a:t>
            </a:r>
            <a:r>
              <a:rPr lang="es-ES" sz="1200" dirty="0">
                <a:latin typeface="Arial" panose="020B0604020202020204" pitchFamily="34" charset="0"/>
                <a:cs typeface="Arial" panose="020B0604020202020204" pitchFamily="34" charset="0"/>
                <a:hlinkClick r:id="rId2"/>
              </a:rPr>
              <a:t>https://www.kaggle.com/robikscube/ncaa-data-20152019-sportsreference</a:t>
            </a:r>
            <a:endParaRPr lang="es-ES" sz="1200" dirty="0">
              <a:latin typeface="Arial" panose="020B0604020202020204" pitchFamily="34" charset="0"/>
              <a:cs typeface="Arial" panose="020B0604020202020204" pitchFamily="34" charset="0"/>
            </a:endParaRPr>
          </a:p>
          <a:p>
            <a:pPr marL="1828800" lvl="3" indent="-120650">
              <a:buClr>
                <a:srgbClr val="0070C0"/>
              </a:buClr>
              <a:buFont typeface="Wingdings" panose="05000000000000000000" pitchFamily="2" charset="2"/>
              <a:buChar char="§"/>
            </a:pPr>
            <a:endParaRPr lang="es-ES" sz="1200" dirty="0">
              <a:latin typeface="Arial" panose="020B0604020202020204" pitchFamily="34" charset="0"/>
              <a:cs typeface="Arial" panose="020B0604020202020204" pitchFamily="34" charset="0"/>
            </a:endParaRPr>
          </a:p>
          <a:p>
            <a:pPr marL="1484313" lvl="2" indent="-233363">
              <a:buClr>
                <a:srgbClr val="0070C0"/>
              </a:buClr>
              <a:buFont typeface="Wingdings" panose="05000000000000000000" pitchFamily="2" charset="2"/>
              <a:buChar char="q"/>
            </a:pPr>
            <a:r>
              <a:rPr lang="es-ES" sz="1200" dirty="0">
                <a:latin typeface="Arial" panose="020B0604020202020204" pitchFamily="34" charset="0"/>
                <a:cs typeface="Arial" panose="020B0604020202020204" pitchFamily="34" charset="0"/>
              </a:rPr>
              <a:t>NBA </a:t>
            </a:r>
            <a:r>
              <a:rPr lang="es-ES" sz="1200" dirty="0" err="1">
                <a:latin typeface="Arial" panose="020B0604020202020204" pitchFamily="34" charset="0"/>
                <a:cs typeface="Arial" panose="020B0604020202020204" pitchFamily="34" charset="0"/>
              </a:rPr>
              <a:t>stats</a:t>
            </a:r>
            <a:endParaRPr lang="es-ES" sz="1200" dirty="0">
              <a:latin typeface="Arial" panose="020B0604020202020204" pitchFamily="34" charset="0"/>
              <a:cs typeface="Arial" panose="020B0604020202020204" pitchFamily="34" charset="0"/>
            </a:endParaRPr>
          </a:p>
          <a:p>
            <a:pPr marL="1255713" lvl="1" indent="-1588"/>
            <a:endParaRPr lang="es-ES" sz="1200" dirty="0">
              <a:latin typeface="Arial" panose="020B0604020202020204" pitchFamily="34" charset="0"/>
              <a:cs typeface="Arial" panose="020B0604020202020204" pitchFamily="34" charset="0"/>
              <a:hlinkClick r:id="rId3"/>
            </a:endParaRPr>
          </a:p>
          <a:p>
            <a:pPr marL="1255713" lvl="1" indent="-1588"/>
            <a:r>
              <a:rPr lang="es-ES" sz="1200" dirty="0">
                <a:latin typeface="Arial" panose="020B0604020202020204" pitchFamily="34" charset="0"/>
                <a:cs typeface="Arial" panose="020B0604020202020204" pitchFamily="34" charset="0"/>
                <a:hlinkClick r:id="rId3"/>
              </a:rPr>
              <a:t>https://www.basketball-reference.com/leagues/NBA_2021.html</a:t>
            </a:r>
            <a:endParaRPr lang="es-ES" sz="1200" dirty="0">
              <a:latin typeface="Arial" panose="020B0604020202020204" pitchFamily="34" charset="0"/>
              <a:cs typeface="Arial" panose="020B0604020202020204" pitchFamily="34" charset="0"/>
            </a:endParaRPr>
          </a:p>
          <a:p>
            <a:pPr marL="1262063" lvl="1" indent="-3175"/>
            <a:r>
              <a:rPr lang="es-ES" sz="1200" dirty="0">
                <a:latin typeface="Arial" panose="020B0604020202020204" pitchFamily="34" charset="0"/>
                <a:cs typeface="Arial" panose="020B0604020202020204" pitchFamily="34" charset="0"/>
                <a:hlinkClick r:id="rId4"/>
              </a:rPr>
              <a:t>https://hoopshype.com/salaries/players/</a:t>
            </a:r>
            <a:endParaRPr lang="es-ES" sz="1200" dirty="0">
              <a:latin typeface="Arial" panose="020B0604020202020204" pitchFamily="34" charset="0"/>
              <a:cs typeface="Arial" panose="020B0604020202020204" pitchFamily="34" charset="0"/>
            </a:endParaRPr>
          </a:p>
        </p:txBody>
      </p:sp>
      <p:sp>
        <p:nvSpPr>
          <p:cNvPr id="6" name="Left Brace 5">
            <a:extLst>
              <a:ext uri="{FF2B5EF4-FFF2-40B4-BE49-F238E27FC236}">
                <a16:creationId xmlns:a16="http://schemas.microsoft.com/office/drawing/2014/main" id="{FE30FC75-9636-49D5-BA95-7EF89326D449}"/>
              </a:ext>
            </a:extLst>
          </p:cNvPr>
          <p:cNvSpPr/>
          <p:nvPr/>
        </p:nvSpPr>
        <p:spPr>
          <a:xfrm>
            <a:off x="1271910" y="1295828"/>
            <a:ext cx="192505" cy="1148156"/>
          </a:xfrm>
          <a:prstGeom prst="leftBrace">
            <a:avLst>
              <a:gd name="adj1" fmla="val 39794"/>
              <a:gd name="adj2" fmla="val 50000"/>
            </a:avLst>
          </a:prstGeom>
          <a:ln w="127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TextBox 6">
            <a:extLst>
              <a:ext uri="{FF2B5EF4-FFF2-40B4-BE49-F238E27FC236}">
                <a16:creationId xmlns:a16="http://schemas.microsoft.com/office/drawing/2014/main" id="{C2EA434E-56A5-4D41-B5A8-2CC7ECBAD4B9}"/>
              </a:ext>
            </a:extLst>
          </p:cNvPr>
          <p:cNvSpPr txBox="1"/>
          <p:nvPr/>
        </p:nvSpPr>
        <p:spPr>
          <a:xfrm>
            <a:off x="757335" y="3174020"/>
            <a:ext cx="3512157" cy="1384995"/>
          </a:xfrm>
          <a:prstGeom prst="rect">
            <a:avLst/>
          </a:prstGeom>
          <a:noFill/>
        </p:spPr>
        <p:txBody>
          <a:bodyPr wrap="square" rtlCol="0">
            <a:spAutoFit/>
          </a:bodyPr>
          <a:lstStyle/>
          <a:p>
            <a:r>
              <a:rPr lang="es-ES" sz="1400" b="1" u="sng" dirty="0">
                <a:latin typeface="Arial" panose="020B0604020202020204" pitchFamily="34" charset="0"/>
                <a:cs typeface="Arial" panose="020B0604020202020204" pitchFamily="34" charset="0"/>
              </a:rPr>
              <a:t>MAIN CHARACTERISTICS</a:t>
            </a:r>
            <a:endParaRPr lang="es-ES" sz="1400" dirty="0">
              <a:latin typeface="Arial" panose="020B0604020202020204" pitchFamily="34" charset="0"/>
              <a:cs typeface="Arial" panose="020B0604020202020204" pitchFamily="34" charset="0"/>
            </a:endParaRPr>
          </a:p>
          <a:p>
            <a:endParaRPr lang="es-ES" sz="1400" dirty="0">
              <a:latin typeface="Arial" panose="020B0604020202020204" pitchFamily="34" charset="0"/>
              <a:cs typeface="Arial" panose="020B0604020202020204" pitchFamily="34" charset="0"/>
            </a:endParaRPr>
          </a:p>
          <a:p>
            <a:pPr marL="285750" indent="-285750">
              <a:buClr>
                <a:srgbClr val="0070C0"/>
              </a:buClr>
              <a:buFont typeface="Wingdings" panose="05000000000000000000" pitchFamily="2" charset="2"/>
              <a:buChar char="q"/>
            </a:pPr>
            <a:r>
              <a:rPr lang="es-ES" sz="1400" dirty="0" err="1">
                <a:latin typeface="Arial" panose="020B0604020202020204" pitchFamily="34" charset="0"/>
                <a:cs typeface="Arial" panose="020B0604020202020204" pitchFamily="34" charset="0"/>
              </a:rPr>
              <a:t>Pretty</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straight</a:t>
            </a:r>
            <a:r>
              <a:rPr lang="es-ES" sz="1400" dirty="0">
                <a:latin typeface="Arial" panose="020B0604020202020204" pitchFamily="34" charset="0"/>
                <a:cs typeface="Arial" panose="020B0604020202020204" pitchFamily="34" charset="0"/>
              </a:rPr>
              <a:t> forward </a:t>
            </a:r>
            <a:r>
              <a:rPr lang="es-ES" sz="1400" dirty="0" err="1">
                <a:latin typeface="Arial" panose="020B0604020202020204" pitchFamily="34" charset="0"/>
                <a:cs typeface="Arial" panose="020B0604020202020204" pitchFamily="34" charset="0"/>
              </a:rPr>
              <a:t>process</a:t>
            </a:r>
            <a:endParaRPr lang="es-ES" sz="1400" dirty="0">
              <a:latin typeface="Arial" panose="020B0604020202020204" pitchFamily="34" charset="0"/>
              <a:cs typeface="Arial" panose="020B0604020202020204" pitchFamily="34" charset="0"/>
            </a:endParaRPr>
          </a:p>
          <a:p>
            <a:pPr marL="285750" indent="-285750">
              <a:buClr>
                <a:srgbClr val="0070C0"/>
              </a:buClr>
              <a:buFont typeface="Wingdings" panose="05000000000000000000" pitchFamily="2" charset="2"/>
              <a:buChar char="q"/>
            </a:pPr>
            <a:r>
              <a:rPr lang="es-ES" sz="1400" dirty="0" err="1">
                <a:latin typeface="Arial" panose="020B0604020202020204" pitchFamily="34" charset="0"/>
                <a:cs typeface="Arial" panose="020B0604020202020204" pitchFamily="34" charset="0"/>
              </a:rPr>
              <a:t>Abundance</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of</a:t>
            </a:r>
            <a:r>
              <a:rPr lang="es-ES" sz="1400" dirty="0">
                <a:latin typeface="Arial" panose="020B0604020202020204" pitchFamily="34" charset="0"/>
                <a:cs typeface="Arial" panose="020B0604020202020204" pitchFamily="34" charset="0"/>
              </a:rPr>
              <a:t> data &amp; </a:t>
            </a:r>
            <a:r>
              <a:rPr lang="es-ES" sz="1400" dirty="0" err="1">
                <a:latin typeface="Arial" panose="020B0604020202020204" pitchFamily="34" charset="0"/>
                <a:cs typeface="Arial" panose="020B0604020202020204" pitchFamily="34" charset="0"/>
              </a:rPr>
              <a:t>statistics</a:t>
            </a:r>
            <a:endParaRPr lang="es-ES" sz="1400" dirty="0">
              <a:latin typeface="Arial" panose="020B0604020202020204" pitchFamily="34" charset="0"/>
              <a:cs typeface="Arial" panose="020B0604020202020204" pitchFamily="34" charset="0"/>
            </a:endParaRPr>
          </a:p>
          <a:p>
            <a:pPr marL="285750" indent="-285750">
              <a:buClr>
                <a:srgbClr val="0070C0"/>
              </a:buClr>
              <a:buFont typeface="Wingdings" panose="05000000000000000000" pitchFamily="2" charset="2"/>
              <a:buChar char="q"/>
            </a:pPr>
            <a:r>
              <a:rPr lang="es-ES" sz="1400" dirty="0" err="1">
                <a:latin typeface="Arial" panose="020B0604020202020204" pitchFamily="34" charset="0"/>
                <a:cs typeface="Arial" panose="020B0604020202020204" pitchFamily="34" charset="0"/>
              </a:rPr>
              <a:t>Standardized</a:t>
            </a:r>
            <a:r>
              <a:rPr lang="es-ES" sz="1400" dirty="0">
                <a:latin typeface="Arial" panose="020B0604020202020204" pitchFamily="34" charset="0"/>
                <a:cs typeface="Arial" panose="020B0604020202020204" pitchFamily="34" charset="0"/>
              </a:rPr>
              <a:t> data</a:t>
            </a:r>
          </a:p>
          <a:p>
            <a:endParaRPr lang="es-ES" sz="1400" dirty="0">
              <a:latin typeface="Arial" panose="020B0604020202020204" pitchFamily="34" charset="0"/>
              <a:cs typeface="Arial" panose="020B0604020202020204" pitchFamily="34" charset="0"/>
            </a:endParaRPr>
          </a:p>
        </p:txBody>
      </p:sp>
      <p:pic>
        <p:nvPicPr>
          <p:cNvPr id="10" name="Picture 9" descr="Shape&#10;&#10;Description automatically generated with low confidence">
            <a:extLst>
              <a:ext uri="{FF2B5EF4-FFF2-40B4-BE49-F238E27FC236}">
                <a16:creationId xmlns:a16="http://schemas.microsoft.com/office/drawing/2014/main" id="{D05559C5-31DD-4A26-8684-D418FF6640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7165" y="1303804"/>
            <a:ext cx="1870216" cy="1870216"/>
          </a:xfrm>
          <a:prstGeom prst="rect">
            <a:avLst/>
          </a:prstGeom>
        </p:spPr>
      </p:pic>
    </p:spTree>
    <p:extLst>
      <p:ext uri="{BB962C8B-B14F-4D97-AF65-F5344CB8AC3E}">
        <p14:creationId xmlns:p14="http://schemas.microsoft.com/office/powerpoint/2010/main" val="4222607268"/>
      </p:ext>
    </p:extLst>
  </p:cSld>
  <p:clrMapOvr>
    <a:masterClrMapping/>
  </p:clrMapOvr>
</p:sld>
</file>

<file path=ppt/theme/theme1.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6" id="{DF9178E7-896F-48F9-9DCE-A6FE33C08BD2}" vid="{C73EB215-C1E7-46C3-A823-DB99007BA4F2}"/>
    </a:ext>
  </a:extLst>
</a:theme>
</file>

<file path=ppt/theme/theme2.xml><?xml version="1.0" encoding="utf-8"?>
<a:theme xmlns:a="http://schemas.openxmlformats.org/drawingml/2006/main" name="Tradeshift Master Template">
  <a:themeElements>
    <a:clrScheme name="Custom 3">
      <a:dk1>
        <a:srgbClr val="1E1E1E"/>
      </a:dk1>
      <a:lt1>
        <a:srgbClr val="FFFFFF"/>
      </a:lt1>
      <a:dk2>
        <a:srgbClr val="5C5C5C"/>
      </a:dk2>
      <a:lt2>
        <a:srgbClr val="F9F9F9"/>
      </a:lt2>
      <a:accent1>
        <a:srgbClr val="36DDFF"/>
      </a:accent1>
      <a:accent2>
        <a:srgbClr val="FFAA42"/>
      </a:accent2>
      <a:accent3>
        <a:srgbClr val="FF3352"/>
      </a:accent3>
      <a:accent4>
        <a:srgbClr val="6141E3"/>
      </a:accent4>
      <a:accent5>
        <a:srgbClr val="0A37F0"/>
      </a:accent5>
      <a:accent6>
        <a:srgbClr val="38EBBC"/>
      </a:accent6>
      <a:hlink>
        <a:srgbClr val="0A37F0"/>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1478</TotalTime>
  <Words>1387</Words>
  <Application>Microsoft Office PowerPoint</Application>
  <PresentationFormat>On-screen Show (16:9)</PresentationFormat>
  <Paragraphs>300</Paragraphs>
  <Slides>54</Slides>
  <Notes>10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54</vt:i4>
      </vt:variant>
    </vt:vector>
  </HeadingPairs>
  <TitlesOfParts>
    <vt:vector size="66" baseType="lpstr">
      <vt:lpstr>Arial</vt:lpstr>
      <vt:lpstr>Calibri</vt:lpstr>
      <vt:lpstr>Maven Pro</vt:lpstr>
      <vt:lpstr>Muli</vt:lpstr>
      <vt:lpstr>Muli Regular</vt:lpstr>
      <vt:lpstr>Nunito</vt:lpstr>
      <vt:lpstr>Open Sans</vt:lpstr>
      <vt:lpstr>Open Sans ExtraBold</vt:lpstr>
      <vt:lpstr>Wingdings</vt:lpstr>
      <vt:lpstr>blank</vt:lpstr>
      <vt:lpstr>Tradeshift Master Template</vt:lpstr>
      <vt:lpstr>Momentum</vt:lpstr>
      <vt:lpstr>Using Automated Machine Learning to Predict NBA Player replacement </vt:lpstr>
      <vt:lpstr>TEAM MEMBERS: </vt:lpstr>
      <vt:lpstr>PowerPoint Presentation</vt:lpstr>
      <vt:lpstr>AGENDA</vt:lpstr>
      <vt:lpstr>Project title</vt:lpstr>
      <vt:lpstr>Description &amp; Scope </vt:lpstr>
      <vt:lpstr>Main TECHNOLOGIES used to deploy this project</vt:lpstr>
      <vt:lpstr>AGENDA</vt:lpstr>
      <vt:lpstr>SOURCES</vt:lpstr>
      <vt:lpstr>AGENDA</vt:lpstr>
      <vt:lpstr>EXTRACTION</vt:lpstr>
      <vt:lpstr>EXTRACTION. Reading .csv for stats &amp; Salaries</vt:lpstr>
      <vt:lpstr>TRANSFORMATION #1. To produce statistical cleaned data</vt:lpstr>
      <vt:lpstr>TRANSFORMATION #1. To produce statistical cleaned data</vt:lpstr>
      <vt:lpstr>TRANSFORMATION #1. To produce statistical cleaned data</vt:lpstr>
      <vt:lpstr>TRANSFORMATION #1. To produce statistical cleaned data</vt:lpstr>
      <vt:lpstr>TRANSFORMATION #1. To produce statistical cleaned data</vt:lpstr>
      <vt:lpstr>TRANSFORMATION #1. To produce statistical cleaned data</vt:lpstr>
      <vt:lpstr>LOAD #1. To produce statistical cleaned data</vt:lpstr>
      <vt:lpstr>AGENDA</vt:lpstr>
      <vt:lpstr>ETL #2</vt:lpstr>
      <vt:lpstr>ETL #2 - EXTRACTION. Reading .csv for stats</vt:lpstr>
      <vt:lpstr>ETL #2 – TRANSFORMATION.  To do machine learning models. Random Forest Regression</vt:lpstr>
      <vt:lpstr>ETL #2 – TRANSFORMATION.  To do machine learning models. Random Forest Regression</vt:lpstr>
      <vt:lpstr>ETL #2 – TRANSFORMATION.  To do machine learning models. Random Forest Regression</vt:lpstr>
      <vt:lpstr>ETL #2 – LOADING PHASE.  To do machine learning models. Random Forest Regression</vt:lpstr>
      <vt:lpstr>AGENDA</vt:lpstr>
      <vt:lpstr>CODING</vt:lpstr>
      <vt:lpstr>CODING. NCAA_Rookie_Prediction.ipynb </vt:lpstr>
      <vt:lpstr>CODING. clustering_distances.ipynb </vt:lpstr>
      <vt:lpstr>CODING. clustering_distances.ipynb </vt:lpstr>
      <vt:lpstr>CODING. App.py </vt:lpstr>
      <vt:lpstr>AGENDA</vt:lpstr>
      <vt:lpstr>USER INTERFACE. Data filtering &amp; target player selection</vt:lpstr>
      <vt:lpstr>USER INTERFACE. Network graph</vt:lpstr>
      <vt:lpstr>USER INTERFACE. Interactive bar graph</vt:lpstr>
      <vt:lpstr>AGENDA</vt:lpstr>
      <vt:lpstr>CONCLUSIONS</vt:lpstr>
      <vt:lpstr>PowerPoint Presentation</vt:lpstr>
      <vt:lpstr>PowerPoint Presentation</vt:lpstr>
      <vt:lpstr>Linear Regression Results</vt:lpstr>
      <vt:lpstr>PowerPoint Presentation</vt:lpstr>
      <vt:lpstr>PowerPoint Presentation</vt:lpstr>
      <vt:lpstr>PowerPoint Presentation</vt:lpstr>
      <vt:lpstr>Design / Steps</vt:lpstr>
      <vt:lpstr>Design / Steps (2)</vt:lpstr>
      <vt:lpstr>Design / Steps (3)</vt:lpstr>
      <vt:lpstr>MODELS</vt:lpstr>
      <vt:lpstr>VISUALIZATIONS</vt:lpstr>
      <vt:lpstr>PowerPoint Presentation</vt:lpstr>
      <vt:lpstr>PowerPoint Presentation</vt:lpstr>
      <vt:lpstr>PowerPoint Presentation</vt:lpstr>
      <vt:lpstr>PowerPoint Presentation</vt:lpstr>
      <vt:lpstr>PowerPoint Presentation</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ignacio domaica</dc:creator>
  <cp:lastModifiedBy>ignacio domaica</cp:lastModifiedBy>
  <cp:revision>58</cp:revision>
  <cp:lastPrinted>2021-07-15T18:44:28Z</cp:lastPrinted>
  <dcterms:created xsi:type="dcterms:W3CDTF">2021-07-15T13:03:47Z</dcterms:created>
  <dcterms:modified xsi:type="dcterms:W3CDTF">2021-07-22T15:55:06Z</dcterms:modified>
</cp:coreProperties>
</file>